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1023" r:id="rId5"/>
    <p:sldId id="546" r:id="rId6"/>
    <p:sldId id="547" r:id="rId7"/>
    <p:sldId id="834" r:id="rId8"/>
    <p:sldId id="896" r:id="rId9"/>
    <p:sldId id="898" r:id="rId10"/>
    <p:sldId id="899" r:id="rId11"/>
    <p:sldId id="897" r:id="rId12"/>
    <p:sldId id="900" r:id="rId13"/>
    <p:sldId id="1009" r:id="rId14"/>
    <p:sldId id="1008" r:id="rId15"/>
    <p:sldId id="905" r:id="rId16"/>
    <p:sldId id="1021" r:id="rId17"/>
    <p:sldId id="1018" r:id="rId18"/>
    <p:sldId id="903" r:id="rId19"/>
    <p:sldId id="904" r:id="rId20"/>
    <p:sldId id="906" r:id="rId21"/>
    <p:sldId id="841" r:id="rId22"/>
    <p:sldId id="1024" r:id="rId23"/>
    <p:sldId id="908" r:id="rId24"/>
    <p:sldId id="1016" r:id="rId25"/>
    <p:sldId id="845" r:id="rId26"/>
    <p:sldId id="910" r:id="rId27"/>
    <p:sldId id="846" r:id="rId28"/>
    <p:sldId id="847" r:id="rId29"/>
    <p:sldId id="848" r:id="rId30"/>
    <p:sldId id="915" r:id="rId31"/>
    <p:sldId id="1012" r:id="rId32"/>
    <p:sldId id="1013" r:id="rId33"/>
    <p:sldId id="1019" r:id="rId34"/>
    <p:sldId id="1020" r:id="rId35"/>
    <p:sldId id="1011" r:id="rId36"/>
    <p:sldId id="1022" r:id="rId37"/>
  </p:sldIdLst>
  <p:sldSz cx="9144000" cy="6858000" type="screen4x3"/>
  <p:notesSz cx="6669088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75" autoAdjust="0"/>
    <p:restoredTop sz="95018" autoAdjust="0"/>
  </p:normalViewPr>
  <p:slideViewPr>
    <p:cSldViewPr snapToGrid="0">
      <p:cViewPr>
        <p:scale>
          <a:sx n="100" d="100"/>
          <a:sy n="100" d="100"/>
        </p:scale>
        <p:origin x="1166" y="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81E87-8E7F-46F9-BA42-8D7300CD8E53}" type="datetimeFigureOut">
              <a:rPr lang="nl-NL" smtClean="0"/>
              <a:t>25-3-2021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93F66-6E03-445F-8F41-FC3838F1A11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8670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E93E5-E9BC-49F9-A94E-E91E68E23AA7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233488"/>
            <a:ext cx="4440238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EFC8E-3A82-48C6-B6C4-BE76ED8641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.nl/gezondheid/4558725/eerste-nederlandse-patient-bacteriofagen-buiten-levensgevaar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594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Bacteriofagen: DS DNA</a:t>
            </a:r>
          </a:p>
          <a:p>
            <a:r>
              <a:rPr lang="nl-NL" dirty="0" smtClean="0"/>
              <a:t>Gastheercel</a:t>
            </a:r>
            <a:r>
              <a:rPr lang="en-US" dirty="0" smtClean="0"/>
              <a:t> </a:t>
            </a:r>
            <a:r>
              <a:rPr lang="en-US" dirty="0" err="1" smtClean="0"/>
              <a:t>lyseert</a:t>
            </a:r>
            <a:r>
              <a:rPr lang="en-US" dirty="0" smtClean="0"/>
              <a:t> </a:t>
            </a:r>
            <a:r>
              <a:rPr lang="en-US" dirty="0" err="1" smtClean="0"/>
              <a:t>uiteindelijk</a:t>
            </a:r>
            <a:r>
              <a:rPr lang="en-US" dirty="0" smtClean="0"/>
              <a:t>, </a:t>
            </a:r>
            <a:r>
              <a:rPr lang="en-US" dirty="0" err="1" smtClean="0"/>
              <a:t>virulente</a:t>
            </a:r>
            <a:r>
              <a:rPr lang="en-US" dirty="0" smtClean="0"/>
              <a:t> </a:t>
            </a:r>
            <a:r>
              <a:rPr lang="en-US" dirty="0" err="1" smtClean="0"/>
              <a:t>virussen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alleen</a:t>
            </a:r>
            <a:r>
              <a:rPr lang="en-US" dirty="0" smtClean="0"/>
              <a:t> zo </a:t>
            </a:r>
            <a:r>
              <a:rPr lang="en-US" dirty="0" err="1" smtClean="0"/>
              <a:t>leven</a:t>
            </a:r>
            <a:r>
              <a:rPr lang="en-US" dirty="0" smtClean="0"/>
              <a:t>, </a:t>
            </a:r>
            <a:r>
              <a:rPr lang="en-US" dirty="0" err="1" smtClean="0"/>
              <a:t>sommige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kiezen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Self assembly van heads, tails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fibres</a:t>
            </a:r>
            <a:r>
              <a:rPr lang="en-US" dirty="0" smtClean="0"/>
              <a:t>, 20 tot 30 </a:t>
            </a:r>
            <a:r>
              <a:rPr lang="en-US" dirty="0" err="1" smtClean="0"/>
              <a:t>minuten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Waarom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mum van </a:t>
            </a:r>
            <a:r>
              <a:rPr lang="en-US" dirty="0" err="1" smtClean="0"/>
              <a:t>tijd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gastheren</a:t>
            </a:r>
            <a:r>
              <a:rPr lang="en-US" dirty="0" smtClean="0"/>
              <a:t> op?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/>
              <a:t>Verdediging</a:t>
            </a:r>
            <a:r>
              <a:rPr lang="en-US" dirty="0" smtClean="0"/>
              <a:t> </a:t>
            </a:r>
            <a:r>
              <a:rPr lang="en-US" dirty="0" err="1" smtClean="0"/>
              <a:t>bacterien</a:t>
            </a:r>
            <a:r>
              <a:rPr lang="en-US" baseline="0" dirty="0" smtClean="0"/>
              <a:t> (2 slides </a:t>
            </a:r>
            <a:r>
              <a:rPr lang="en-US" baseline="0" dirty="0" err="1" smtClean="0"/>
              <a:t>verderop</a:t>
            </a:r>
            <a:r>
              <a:rPr lang="en-US" baseline="0" dirty="0" smtClean="0"/>
              <a:t>)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2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Bacteriofagen, </a:t>
            </a:r>
            <a:r>
              <a:rPr lang="nl-NL" b="1" dirty="0" err="1" smtClean="0"/>
              <a:t>lysogene</a:t>
            </a:r>
            <a:r>
              <a:rPr lang="nl-NL" b="1" dirty="0" smtClean="0"/>
              <a:t> fase:</a:t>
            </a:r>
            <a:r>
              <a:rPr lang="nl-NL" b="1" baseline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Voorbeeld van een </a:t>
            </a:r>
            <a:r>
              <a:rPr lang="nl-NL" dirty="0" err="1" smtClean="0"/>
              <a:t>temperate</a:t>
            </a:r>
            <a:r>
              <a:rPr lang="nl-NL" baseline="0" dirty="0" smtClean="0"/>
              <a:t> faag is faag </a:t>
            </a:r>
            <a:r>
              <a:rPr lang="nl-NL" baseline="0" dirty="0" err="1" smtClean="0"/>
              <a:t>lambda</a:t>
            </a:r>
            <a:r>
              <a:rPr lang="nl-NL" baseline="0" dirty="0" smtClean="0"/>
              <a:t> in E. coli. </a:t>
            </a:r>
            <a:r>
              <a:rPr lang="nl-NL" dirty="0" smtClean="0"/>
              <a:t>Gastheer wordt niet vernietigd. </a:t>
            </a:r>
            <a:r>
              <a:rPr lang="nl-NL" b="1" dirty="0" err="1" smtClean="0"/>
              <a:t>Temperate</a:t>
            </a:r>
            <a:r>
              <a:rPr lang="nl-NL" b="1" dirty="0" smtClean="0"/>
              <a:t> (gematigd)</a:t>
            </a:r>
            <a:r>
              <a:rPr lang="nl-NL" dirty="0" smtClean="0"/>
              <a:t>, b.v. faag </a:t>
            </a:r>
            <a:r>
              <a:rPr lang="nl-NL" dirty="0" err="1" smtClean="0"/>
              <a:t>Lambda</a:t>
            </a:r>
            <a:r>
              <a:rPr lang="nl-NL" dirty="0" smtClean="0"/>
              <a:t>. Iets kortere staart.</a:t>
            </a:r>
          </a:p>
          <a:p>
            <a:r>
              <a:rPr lang="nl-NL" dirty="0" smtClean="0"/>
              <a:t>Switch</a:t>
            </a:r>
            <a:r>
              <a:rPr lang="nl-NL" baseline="0" dirty="0" smtClean="0"/>
              <a:t> van </a:t>
            </a:r>
            <a:r>
              <a:rPr lang="nl-NL" baseline="0" dirty="0" err="1" smtClean="0"/>
              <a:t>lysogeen</a:t>
            </a:r>
            <a:r>
              <a:rPr lang="nl-NL" baseline="0" dirty="0" smtClean="0"/>
              <a:t> naar lytisch kan gebeuren door een bepaald signaal. </a:t>
            </a:r>
          </a:p>
          <a:p>
            <a:r>
              <a:rPr lang="nl-NL" baseline="0" dirty="0" smtClean="0"/>
              <a:t>Gastheren geïnfecteerd door </a:t>
            </a:r>
            <a:r>
              <a:rPr lang="nl-NL" baseline="0" dirty="0" err="1" smtClean="0"/>
              <a:t>lysogene</a:t>
            </a:r>
            <a:r>
              <a:rPr lang="nl-NL" baseline="0" dirty="0" smtClean="0"/>
              <a:t> fagen kunnen wel stukken faag-DNA tot expressie brengen en dit kan zorgen voor een ander fenotype van de gastheer, bv. Toxine productie. </a:t>
            </a:r>
          </a:p>
          <a:p>
            <a:endParaRPr lang="nl-NL" baseline="0" dirty="0" smtClean="0"/>
          </a:p>
          <a:p>
            <a:r>
              <a:rPr lang="nl-NL" dirty="0" smtClean="0"/>
              <a:t>Overleving / verspreiding van het virus:</a:t>
            </a:r>
            <a:r>
              <a:rPr lang="nl-NL" baseline="0" dirty="0" smtClean="0"/>
              <a:t> </a:t>
            </a:r>
            <a:r>
              <a:rPr lang="nl-NL" dirty="0" smtClean="0"/>
              <a:t>Bacteriofagen zouden kunnen worden ingezet als antibiotica. In Europa nog niet toegestaan,</a:t>
            </a:r>
            <a:r>
              <a:rPr lang="nl-NL" baseline="0" dirty="0" smtClean="0"/>
              <a:t> alleen als verder niets meer helpt, nieuwsbericht: </a:t>
            </a:r>
            <a:r>
              <a:rPr lang="nl-NL" dirty="0" smtClean="0">
                <a:hlinkClick r:id="rId3"/>
              </a:rPr>
              <a:t>https://www.nu.nl/gezondheid/4558725/eerste-nederlandse-patient-bacteriofagen-buiten-levensgevaar.html</a:t>
            </a:r>
            <a:endParaRPr lang="nl-NL" dirty="0" smtClean="0"/>
          </a:p>
          <a:p>
            <a:endParaRPr lang="nl-NL" dirty="0" smtClean="0"/>
          </a:p>
          <a:p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36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err="1" smtClean="0"/>
              <a:t>Verdediging</a:t>
            </a:r>
            <a:r>
              <a:rPr lang="en-US" dirty="0" smtClean="0"/>
              <a:t> </a:t>
            </a:r>
            <a:r>
              <a:rPr lang="en-US" dirty="0" err="1" smtClean="0"/>
              <a:t>bacterien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Evolutie</a:t>
            </a:r>
            <a:r>
              <a:rPr lang="en-US" dirty="0" smtClean="0"/>
              <a:t> </a:t>
            </a:r>
            <a:r>
              <a:rPr lang="en-US" dirty="0" err="1" smtClean="0"/>
              <a:t>herkenningspunt</a:t>
            </a:r>
            <a:r>
              <a:rPr lang="en-US" dirty="0" smtClean="0"/>
              <a:t> </a:t>
            </a:r>
            <a:r>
              <a:rPr lang="en-US" dirty="0" err="1" smtClean="0"/>
              <a:t>gastheer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Aanvallen</a:t>
            </a:r>
            <a:r>
              <a:rPr lang="en-US" dirty="0" smtClean="0"/>
              <a:t> </a:t>
            </a:r>
            <a:r>
              <a:rPr lang="en-US" dirty="0" err="1" smtClean="0"/>
              <a:t>binnenkomend</a:t>
            </a:r>
            <a:r>
              <a:rPr lang="en-US" dirty="0" smtClean="0"/>
              <a:t> DNA </a:t>
            </a:r>
            <a:r>
              <a:rPr lang="en-US" dirty="0" err="1" smtClean="0"/>
              <a:t>restrictie-enzymen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Bovendien: Er bestaan ook </a:t>
            </a:r>
            <a:r>
              <a:rPr lang="nl-NL" dirty="0" err="1" smtClean="0"/>
              <a:t>lysogene</a:t>
            </a:r>
            <a:r>
              <a:rPr lang="nl-NL" dirty="0" smtClean="0"/>
              <a:t> cycli.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CRISPR-Cas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8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/>
              <a:t>CRISPR-Cas wordt tegenwoordig ook gebruikt als een ‘tool’ in het</a:t>
            </a:r>
            <a:r>
              <a:rPr lang="nl-NL" altLang="nl-NL" baseline="0" dirty="0" smtClean="0"/>
              <a:t> lab (zie Hoofdstuk DNA-technologie, Hs 19) om gericht mutaties in DNA aan te brengen.</a:t>
            </a:r>
            <a:endParaRPr lang="nl-NL" alt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9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95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4020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7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55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34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1200"/>
            <a:r>
              <a:rPr lang="nl-NL" dirty="0" err="1">
                <a:solidFill>
                  <a:srgbClr val="333399"/>
                </a:solidFill>
              </a:rPr>
              <a:t>Positive</a:t>
            </a:r>
            <a:r>
              <a:rPr lang="nl-NL" dirty="0">
                <a:solidFill>
                  <a:srgbClr val="333399"/>
                </a:solidFill>
              </a:rPr>
              <a:t>: rode hond, verkoudheid, polio, West-Nile virus</a:t>
            </a:r>
          </a:p>
          <a:p>
            <a:pPr eaLnBrk="1" hangingPunct="1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283152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57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Filmpje over RNA vaccins (lengte 4:25):  https://www.youtube.com/watch?v=WOvvyqJ-vwo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13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Tabak</a:t>
            </a:r>
            <a:r>
              <a:rPr lang="en-US" dirty="0" smtClean="0"/>
              <a:t> </a:t>
            </a:r>
            <a:r>
              <a:rPr lang="en-US" dirty="0" err="1" smtClean="0"/>
              <a:t>mozaiek</a:t>
            </a:r>
            <a:r>
              <a:rPr lang="en-US" dirty="0" smtClean="0"/>
              <a:t> virus (</a:t>
            </a:r>
            <a:r>
              <a:rPr lang="en-US" dirty="0" err="1" smtClean="0"/>
              <a:t>Economisch</a:t>
            </a:r>
            <a:r>
              <a:rPr lang="en-US" dirty="0" smtClean="0"/>
              <a:t> </a:t>
            </a:r>
            <a:r>
              <a:rPr lang="en-US" dirty="0" err="1" smtClean="0"/>
              <a:t>belang</a:t>
            </a:r>
            <a:r>
              <a:rPr lang="en-US" dirty="0" smtClean="0"/>
              <a:t>), 1935 EM</a:t>
            </a:r>
          </a:p>
          <a:p>
            <a:r>
              <a:rPr lang="en-US" dirty="0" err="1" smtClean="0"/>
              <a:t>Tijd</a:t>
            </a:r>
            <a:r>
              <a:rPr lang="en-US" dirty="0" smtClean="0"/>
              <a:t> </a:t>
            </a:r>
            <a:r>
              <a:rPr lang="en-US" dirty="0" err="1" smtClean="0"/>
              <a:t>gedacht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het </a:t>
            </a:r>
            <a:r>
              <a:rPr lang="en-US" dirty="0" err="1" smtClean="0"/>
              <a:t>een</a:t>
            </a:r>
            <a:r>
              <a:rPr lang="en-US" dirty="0" smtClean="0"/>
              <a:t> heel </a:t>
            </a:r>
            <a:r>
              <a:rPr lang="en-US" dirty="0" err="1" smtClean="0"/>
              <a:t>klein</a:t>
            </a:r>
            <a:r>
              <a:rPr lang="en-US" dirty="0" smtClean="0"/>
              <a:t> </a:t>
            </a:r>
            <a:r>
              <a:rPr lang="en-US" dirty="0" err="1" smtClean="0"/>
              <a:t>bacterie</a:t>
            </a:r>
            <a:r>
              <a:rPr lang="en-US" dirty="0" smtClean="0"/>
              <a:t> was (</a:t>
            </a:r>
            <a:r>
              <a:rPr lang="en-US" dirty="0" err="1" smtClean="0"/>
              <a:t>onzichtbaar</a:t>
            </a:r>
            <a:r>
              <a:rPr lang="en-US" dirty="0" smtClean="0"/>
              <a:t> door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lichtmicroscoop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verwijderen</a:t>
            </a:r>
            <a:r>
              <a:rPr lang="en-US" dirty="0" smtClean="0"/>
              <a:t> met filters). </a:t>
            </a:r>
            <a:r>
              <a:rPr lang="en-US" dirty="0" err="1" smtClean="0"/>
              <a:t>Tegenwoordig</a:t>
            </a:r>
            <a:r>
              <a:rPr lang="en-US" dirty="0" smtClean="0"/>
              <a:t> </a:t>
            </a:r>
            <a:r>
              <a:rPr lang="en-US" dirty="0" err="1" smtClean="0"/>
              <a:t>standaard</a:t>
            </a:r>
            <a:r>
              <a:rPr lang="en-US" dirty="0" smtClean="0"/>
              <a:t> 2000 nm (0,2um) filters op lab. </a:t>
            </a:r>
            <a:r>
              <a:rPr lang="en-US" dirty="0" err="1" smtClean="0"/>
              <a:t>Bacterie</a:t>
            </a:r>
            <a:r>
              <a:rPr lang="en-US" dirty="0" smtClean="0"/>
              <a:t> </a:t>
            </a:r>
            <a:r>
              <a:rPr lang="en-US" dirty="0" err="1" smtClean="0"/>
              <a:t>goed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verwijderen</a:t>
            </a:r>
            <a:r>
              <a:rPr lang="en-US" dirty="0" smtClean="0"/>
              <a:t> (2500 nm </a:t>
            </a:r>
            <a:r>
              <a:rPr lang="en-US" dirty="0" err="1" smtClean="0"/>
              <a:t>groot</a:t>
            </a:r>
            <a:r>
              <a:rPr lang="en-US" dirty="0" smtClean="0"/>
              <a:t>). Virus 20 tot 250 nm </a:t>
            </a:r>
            <a:r>
              <a:rPr lang="en-US" dirty="0" err="1" smtClean="0"/>
              <a:t>groot</a:t>
            </a:r>
            <a:r>
              <a:rPr lang="en-US" dirty="0" smtClean="0"/>
              <a:t>. Maar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kweken</a:t>
            </a:r>
            <a:r>
              <a:rPr lang="en-US" dirty="0" smtClean="0"/>
              <a:t>, </a:t>
            </a:r>
            <a:r>
              <a:rPr lang="en-US" dirty="0" err="1" smtClean="0"/>
              <a:t>dus</a:t>
            </a:r>
            <a:r>
              <a:rPr lang="en-US" dirty="0" smtClean="0"/>
              <a:t> </a:t>
            </a:r>
            <a:r>
              <a:rPr lang="en-US" dirty="0" err="1" smtClean="0"/>
              <a:t>misschien</a:t>
            </a:r>
            <a:r>
              <a:rPr lang="en-US" dirty="0" smtClean="0"/>
              <a:t> </a:t>
            </a:r>
            <a:r>
              <a:rPr lang="en-US" dirty="0" err="1" smtClean="0"/>
              <a:t>toch</a:t>
            </a:r>
            <a:r>
              <a:rPr lang="en-US" dirty="0" smtClean="0"/>
              <a:t> nog </a:t>
            </a:r>
            <a:r>
              <a:rPr lang="en-US" dirty="0" err="1" smtClean="0"/>
              <a:t>simpeler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bacterie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4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err="1" smtClean="0"/>
              <a:t>Capsomeren</a:t>
            </a:r>
            <a:r>
              <a:rPr lang="nl-NL" altLang="nl-NL" dirty="0" smtClean="0"/>
              <a:t> : Limited </a:t>
            </a:r>
            <a:r>
              <a:rPr lang="nl-NL" altLang="nl-NL" dirty="0" err="1" smtClean="0"/>
              <a:t>amount</a:t>
            </a:r>
            <a:r>
              <a:rPr lang="nl-NL" altLang="nl-NL" dirty="0" smtClean="0"/>
              <a:t> (</a:t>
            </a:r>
            <a:r>
              <a:rPr lang="nl-NL" altLang="nl-NL" dirty="0" err="1" smtClean="0"/>
              <a:t>sometimes</a:t>
            </a:r>
            <a:r>
              <a:rPr lang="nl-NL" altLang="nl-NL" dirty="0" smtClean="0"/>
              <a:t> </a:t>
            </a:r>
            <a:r>
              <a:rPr lang="nl-NL" altLang="nl-NL" dirty="0" err="1" smtClean="0"/>
              <a:t>only</a:t>
            </a:r>
            <a:r>
              <a:rPr lang="nl-NL" altLang="nl-NL" baseline="0" dirty="0" smtClean="0"/>
              <a:t> 1) of different proteins present per type of virus.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Apollo, maanlander</a:t>
            </a:r>
          </a:p>
          <a:p>
            <a:endParaRPr lang="nl-NL" dirty="0" smtClean="0"/>
          </a:p>
          <a:p>
            <a:r>
              <a:rPr lang="en-US" dirty="0" err="1" smtClean="0"/>
              <a:t>Groottes</a:t>
            </a:r>
            <a:r>
              <a:rPr lang="en-US" dirty="0" smtClean="0"/>
              <a:t> </a:t>
            </a:r>
            <a:r>
              <a:rPr lang="en-US" dirty="0" err="1" smtClean="0"/>
              <a:t>vergeleken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5 </a:t>
            </a:r>
            <a:r>
              <a:rPr lang="en-US" dirty="0" err="1" smtClean="0"/>
              <a:t>miljard</a:t>
            </a:r>
            <a:r>
              <a:rPr lang="en-US" dirty="0" smtClean="0"/>
              <a:t> </a:t>
            </a:r>
            <a:r>
              <a:rPr lang="en-US" dirty="0" err="1" smtClean="0"/>
              <a:t>nucleotiden</a:t>
            </a:r>
            <a:r>
              <a:rPr lang="en-US" dirty="0" smtClean="0"/>
              <a:t> in </a:t>
            </a:r>
            <a:r>
              <a:rPr lang="en-US" dirty="0" err="1" smtClean="0"/>
              <a:t>menselijke</a:t>
            </a:r>
            <a:r>
              <a:rPr lang="en-US" dirty="0" smtClean="0"/>
              <a:t> </a:t>
            </a:r>
            <a:r>
              <a:rPr lang="en-US" dirty="0" err="1" smtClean="0"/>
              <a:t>cel</a:t>
            </a:r>
            <a:r>
              <a:rPr lang="en-US" dirty="0" smtClean="0"/>
              <a:t>, 5 </a:t>
            </a:r>
            <a:r>
              <a:rPr lang="en-US" dirty="0" err="1" smtClean="0"/>
              <a:t>miljoen</a:t>
            </a:r>
            <a:r>
              <a:rPr lang="en-US" dirty="0" smtClean="0"/>
              <a:t> in </a:t>
            </a:r>
            <a:r>
              <a:rPr lang="en-US" dirty="0" err="1" smtClean="0"/>
              <a:t>bacterie</a:t>
            </a:r>
            <a:r>
              <a:rPr lang="en-US" dirty="0" smtClean="0"/>
              <a:t>, 50.000 in virus, </a:t>
            </a:r>
            <a:r>
              <a:rPr lang="en-US" dirty="0" err="1" smtClean="0"/>
              <a:t>paar</a:t>
            </a:r>
            <a:r>
              <a:rPr lang="en-US" dirty="0" smtClean="0"/>
              <a:t> </a:t>
            </a:r>
            <a:r>
              <a:rPr lang="en-US" dirty="0" err="1" smtClean="0"/>
              <a:t>honderd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viroide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Virussen</a:t>
            </a:r>
            <a:r>
              <a:rPr lang="en-US" dirty="0" smtClean="0"/>
              <a:t> van 20 nm tot 250 nm.</a:t>
            </a:r>
          </a:p>
          <a:p>
            <a:endParaRPr lang="en-US" dirty="0" smtClean="0"/>
          </a:p>
          <a:p>
            <a:r>
              <a:rPr lang="en-US" dirty="0" err="1" smtClean="0"/>
              <a:t>Microscopie</a:t>
            </a:r>
            <a:r>
              <a:rPr lang="en-US" dirty="0" smtClean="0"/>
              <a:t>:</a:t>
            </a:r>
          </a:p>
          <a:p>
            <a:r>
              <a:rPr lang="nl-NL" dirty="0" smtClean="0"/>
              <a:t>Vergrotingen (</a:t>
            </a:r>
            <a:r>
              <a:rPr lang="nl-NL" b="1" dirty="0" smtClean="0"/>
              <a:t>lichtmicroscopie</a:t>
            </a:r>
            <a:r>
              <a:rPr lang="nl-NL" dirty="0" smtClean="0"/>
              <a:t>): 10 x: Een vlo lijkt 1 centimeter lang</a:t>
            </a:r>
          </a:p>
          <a:p>
            <a:r>
              <a:rPr lang="nl-NL" dirty="0" smtClean="0"/>
              <a:t>100 x: een kleine dierlijke cel is een centimeter.</a:t>
            </a:r>
          </a:p>
          <a:p>
            <a:r>
              <a:rPr lang="nl-NL" dirty="0" smtClean="0"/>
              <a:t>1000 x: Een haar lijkt 5 centimeter dik. Een bacterie is dan 2.5 mm.</a:t>
            </a:r>
          </a:p>
          <a:p>
            <a:r>
              <a:rPr lang="nl-NL" dirty="0" smtClean="0"/>
              <a:t>100.000 x (</a:t>
            </a:r>
            <a:r>
              <a:rPr lang="nl-NL" b="1" dirty="0" err="1" smtClean="0"/>
              <a:t>electronenmicroscopie</a:t>
            </a:r>
            <a:r>
              <a:rPr lang="nl-NL" dirty="0" smtClean="0"/>
              <a:t>): Je ziet dierlijke cellen met daarin gedetailleerd de kern. Een bacterie is 25 centimeter. Een virus is 2.5 centimeter. </a:t>
            </a:r>
          </a:p>
          <a:p>
            <a:r>
              <a:rPr lang="nl-NL" dirty="0" smtClean="0"/>
              <a:t>100.000.000 x: Je ziet chromosomen (in niet-opgerolde toestand)</a:t>
            </a:r>
          </a:p>
          <a:p>
            <a:r>
              <a:rPr lang="nl-NL" dirty="0" smtClean="0"/>
              <a:t>1.000.000.000 x (</a:t>
            </a:r>
            <a:r>
              <a:rPr lang="nl-NL" b="1" dirty="0" err="1" smtClean="0"/>
              <a:t>atomic</a:t>
            </a:r>
            <a:r>
              <a:rPr lang="nl-NL" b="1" dirty="0" smtClean="0"/>
              <a:t> force microscopie</a:t>
            </a:r>
            <a:r>
              <a:rPr lang="nl-NL" dirty="0" smtClean="0"/>
              <a:t>): Je ziet de helix-structuur van DNA</a:t>
            </a:r>
          </a:p>
          <a:p>
            <a:r>
              <a:rPr lang="nl-NL" dirty="0" smtClean="0"/>
              <a:t>10.000.000.000 x: Je ziet moleculen, opgebouwd uit atomen, kernen met </a:t>
            </a:r>
            <a:r>
              <a:rPr lang="nl-NL" dirty="0" err="1" smtClean="0"/>
              <a:t>electronenwolken</a:t>
            </a:r>
            <a:r>
              <a:rPr lang="nl-NL" dirty="0" smtClean="0"/>
              <a:t> eromheen</a:t>
            </a:r>
          </a:p>
          <a:p>
            <a:endParaRPr lang="nl-NL" dirty="0" smtClean="0"/>
          </a:p>
          <a:p>
            <a:r>
              <a:rPr lang="nl-NL" dirty="0" smtClean="0"/>
              <a:t>http://extra.volkskrant.nl/betacanon/index.php?id=5707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804BF-92BF-447D-AA36-B0ED56AFA5E7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180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 dirty="0" smtClean="0"/>
              <a:t>Tobacco mosaic virus, </a:t>
            </a:r>
            <a:r>
              <a:rPr lang="en-US" sz="1200" dirty="0" err="1" smtClean="0"/>
              <a:t>staafjes</a:t>
            </a: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Adenovirus, 20-vlak, </a:t>
            </a:r>
            <a:r>
              <a:rPr lang="en-US" sz="1200" b="1" dirty="0" smtClean="0"/>
              <a:t>icosahedron</a:t>
            </a:r>
            <a:r>
              <a:rPr lang="en-US" sz="1200" dirty="0" smtClean="0"/>
              <a:t>, </a:t>
            </a:r>
            <a:r>
              <a:rPr lang="en-US" sz="1200" dirty="0" err="1" smtClean="0"/>
              <a:t>o.a</a:t>
            </a:r>
            <a:r>
              <a:rPr lang="en-US" sz="1200" dirty="0" smtClean="0"/>
              <a:t>. </a:t>
            </a:r>
            <a:r>
              <a:rPr lang="en-US" sz="1200" dirty="0" err="1" smtClean="0"/>
              <a:t>luchtweginfecties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Influenza virus, </a:t>
            </a:r>
            <a:r>
              <a:rPr lang="en-US" sz="1200" b="1" dirty="0" smtClean="0"/>
              <a:t>glycoprotein</a:t>
            </a:r>
            <a:r>
              <a:rPr lang="en-US" sz="1200" dirty="0" smtClean="0"/>
              <a:t> spikes</a:t>
            </a:r>
          </a:p>
          <a:p>
            <a:pPr>
              <a:lnSpc>
                <a:spcPct val="90000"/>
              </a:lnSpc>
            </a:pPr>
            <a:r>
              <a:rPr lang="en-US" sz="1200" dirty="0" err="1" smtClean="0"/>
              <a:t>Bacteriofaag</a:t>
            </a:r>
            <a:r>
              <a:rPr lang="en-US" sz="1200" dirty="0" smtClean="0"/>
              <a:t>, icosahedron </a:t>
            </a:r>
            <a:r>
              <a:rPr lang="en-US" sz="1200" dirty="0" err="1" smtClean="0"/>
              <a:t>als</a:t>
            </a:r>
            <a:r>
              <a:rPr lang="en-US" sz="1200" dirty="0" smtClean="0"/>
              <a:t> kop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een</a:t>
            </a:r>
            <a:r>
              <a:rPr lang="en-US" sz="1200" dirty="0" smtClean="0"/>
              <a:t> </a:t>
            </a:r>
            <a:r>
              <a:rPr lang="en-US" sz="1200" dirty="0" err="1" smtClean="0"/>
              <a:t>staartapparaat</a:t>
            </a:r>
            <a:endParaRPr lang="en-US" sz="1200" dirty="0" smtClean="0"/>
          </a:p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err="1" smtClean="0"/>
              <a:t>Moeilijk</a:t>
            </a:r>
            <a:r>
              <a:rPr lang="en-US" sz="1200" dirty="0" smtClean="0"/>
              <a:t> om </a:t>
            </a:r>
            <a:r>
              <a:rPr lang="en-US" sz="1200" dirty="0" err="1" smtClean="0"/>
              <a:t>ze</a:t>
            </a:r>
            <a:r>
              <a:rPr lang="en-US" sz="1200" dirty="0" smtClean="0"/>
              <a:t> </a:t>
            </a:r>
            <a:r>
              <a:rPr lang="en-US" sz="1200" dirty="0" err="1" smtClean="0"/>
              <a:t>te</a:t>
            </a:r>
            <a:r>
              <a:rPr lang="en-US" sz="1200" dirty="0" smtClean="0"/>
              <a:t> </a:t>
            </a:r>
            <a:r>
              <a:rPr lang="en-US" sz="1200" dirty="0" err="1" smtClean="0"/>
              <a:t>zien</a:t>
            </a:r>
            <a:r>
              <a:rPr lang="en-US" sz="1200" dirty="0" smtClean="0"/>
              <a:t>, </a:t>
            </a:r>
            <a:r>
              <a:rPr lang="en-US" sz="1200" dirty="0" err="1" smtClean="0"/>
              <a:t>sommige</a:t>
            </a:r>
            <a:r>
              <a:rPr lang="en-US" sz="1200" dirty="0" smtClean="0"/>
              <a:t> </a:t>
            </a:r>
            <a:r>
              <a:rPr lang="en-US" sz="1200" dirty="0" err="1" smtClean="0"/>
              <a:t>kleiner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een</a:t>
            </a:r>
            <a:r>
              <a:rPr lang="en-US" sz="1200" dirty="0" smtClean="0"/>
              <a:t> </a:t>
            </a:r>
            <a:r>
              <a:rPr lang="en-US" sz="1200" dirty="0" err="1" smtClean="0"/>
              <a:t>ribosoom</a:t>
            </a:r>
            <a:r>
              <a:rPr lang="en-US" sz="1200" dirty="0" smtClean="0"/>
              <a:t> (</a:t>
            </a:r>
            <a:r>
              <a:rPr lang="en-US" sz="1200" dirty="0" err="1" smtClean="0"/>
              <a:t>b.v</a:t>
            </a:r>
            <a:r>
              <a:rPr lang="en-US" sz="1200" dirty="0" smtClean="0"/>
              <a:t>. 20 nm)</a:t>
            </a:r>
          </a:p>
          <a:p>
            <a:pPr>
              <a:lnSpc>
                <a:spcPct val="90000"/>
              </a:lnSpc>
            </a:pPr>
            <a:r>
              <a:rPr lang="en-US" sz="1200" dirty="0" err="1" smtClean="0"/>
              <a:t>Nucleinezuren</a:t>
            </a:r>
            <a:r>
              <a:rPr lang="en-US" sz="1200" dirty="0" smtClean="0"/>
              <a:t> (DNA of RNA) in </a:t>
            </a:r>
            <a:r>
              <a:rPr lang="en-US" sz="1200" dirty="0" err="1" smtClean="0"/>
              <a:t>eiwitmantel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soms</a:t>
            </a:r>
            <a:r>
              <a:rPr lang="en-US" sz="1200" dirty="0" smtClean="0"/>
              <a:t> </a:t>
            </a:r>
            <a:r>
              <a:rPr lang="en-US" sz="1200" dirty="0" err="1" smtClean="0"/>
              <a:t>een</a:t>
            </a:r>
            <a:r>
              <a:rPr lang="en-US" sz="1200" dirty="0" smtClean="0"/>
              <a:t> </a:t>
            </a:r>
            <a:r>
              <a:rPr lang="en-US" sz="1200" dirty="0" err="1" smtClean="0"/>
              <a:t>membraan</a:t>
            </a:r>
            <a:r>
              <a:rPr lang="en-US" sz="1200" dirty="0" smtClean="0"/>
              <a:t> </a:t>
            </a:r>
            <a:r>
              <a:rPr lang="en-US" sz="1200" dirty="0" err="1" smtClean="0"/>
              <a:t>erom</a:t>
            </a:r>
            <a:r>
              <a:rPr lang="en-US" sz="12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dsDNA</a:t>
            </a:r>
          </a:p>
          <a:p>
            <a:pPr>
              <a:lnSpc>
                <a:spcPct val="90000"/>
              </a:lnSpc>
            </a:pPr>
            <a:r>
              <a:rPr lang="en-US" sz="1200" dirty="0" smtClean="0"/>
              <a:t>dsRNA</a:t>
            </a:r>
          </a:p>
          <a:p>
            <a:pPr>
              <a:lnSpc>
                <a:spcPct val="90000"/>
              </a:lnSpc>
            </a:pPr>
            <a:r>
              <a:rPr lang="en-US" sz="1200" dirty="0" err="1" smtClean="0"/>
              <a:t>ssDNA</a:t>
            </a: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err="1" smtClean="0"/>
              <a:t>ssRNA</a:t>
            </a: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err="1" smtClean="0"/>
              <a:t>Meestal</a:t>
            </a:r>
            <a:r>
              <a:rPr lang="en-US" sz="1200" dirty="0" smtClean="0"/>
              <a:t> 1 </a:t>
            </a:r>
            <a:r>
              <a:rPr lang="en-US" sz="1200" dirty="0" err="1" smtClean="0"/>
              <a:t>stuk</a:t>
            </a:r>
            <a:r>
              <a:rPr lang="en-US" sz="1200" dirty="0" smtClean="0"/>
              <a:t>, </a:t>
            </a:r>
            <a:r>
              <a:rPr lang="en-US" sz="1200" dirty="0" err="1" smtClean="0"/>
              <a:t>circulair</a:t>
            </a:r>
            <a:r>
              <a:rPr lang="en-US" sz="1200" dirty="0" smtClean="0"/>
              <a:t> of </a:t>
            </a:r>
            <a:r>
              <a:rPr lang="en-US" sz="1200" dirty="0" err="1" smtClean="0"/>
              <a:t>lineair</a:t>
            </a: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err="1" smtClean="0"/>
              <a:t>Tussen</a:t>
            </a:r>
            <a:r>
              <a:rPr lang="en-US" sz="1200" dirty="0" smtClean="0"/>
              <a:t> de 4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enkele</a:t>
            </a:r>
            <a:r>
              <a:rPr lang="en-US" sz="1200" dirty="0" smtClean="0"/>
              <a:t> </a:t>
            </a:r>
            <a:r>
              <a:rPr lang="en-US" sz="1200" dirty="0" err="1" smtClean="0"/>
              <a:t>honderden</a:t>
            </a:r>
            <a:r>
              <a:rPr lang="en-US" sz="1200" dirty="0" smtClean="0"/>
              <a:t> </a:t>
            </a:r>
            <a:r>
              <a:rPr lang="en-US" sz="1200" dirty="0" err="1" smtClean="0"/>
              <a:t>genen</a:t>
            </a:r>
            <a:endParaRPr lang="en-US" sz="1200" dirty="0" smtClean="0"/>
          </a:p>
          <a:p>
            <a:pPr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b="1" dirty="0" err="1" smtClean="0"/>
              <a:t>Capside</a:t>
            </a:r>
            <a:r>
              <a:rPr lang="en-US" sz="1200" dirty="0" smtClean="0"/>
              <a:t> </a:t>
            </a:r>
            <a:r>
              <a:rPr lang="en-US" sz="1200" dirty="0" err="1" smtClean="0"/>
              <a:t>opgebouwd</a:t>
            </a:r>
            <a:r>
              <a:rPr lang="en-US" sz="1200" dirty="0" smtClean="0"/>
              <a:t> </a:t>
            </a:r>
            <a:r>
              <a:rPr lang="en-US" sz="1200" dirty="0" err="1" smtClean="0"/>
              <a:t>uit</a:t>
            </a:r>
            <a:r>
              <a:rPr lang="en-US" sz="1200" dirty="0" smtClean="0"/>
              <a:t> </a:t>
            </a:r>
            <a:r>
              <a:rPr lang="en-US" sz="1200" dirty="0" err="1" smtClean="0"/>
              <a:t>capsomeren</a:t>
            </a:r>
            <a:r>
              <a:rPr lang="en-US" sz="1200" dirty="0" smtClean="0"/>
              <a:t> (</a:t>
            </a:r>
            <a:r>
              <a:rPr lang="en-US" sz="1200" dirty="0" err="1" smtClean="0"/>
              <a:t>eiwit</a:t>
            </a:r>
            <a:r>
              <a:rPr lang="en-US" sz="12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sz="1200" dirty="0" err="1" smtClean="0"/>
              <a:t>Tobaccovirus</a:t>
            </a:r>
            <a:r>
              <a:rPr lang="en-US" sz="1200" dirty="0" smtClean="0"/>
              <a:t> helix van 1 </a:t>
            </a:r>
            <a:r>
              <a:rPr lang="en-US" sz="1200" dirty="0" err="1" smtClean="0"/>
              <a:t>soort</a:t>
            </a:r>
            <a:r>
              <a:rPr lang="en-US" sz="1200" dirty="0" smtClean="0"/>
              <a:t> </a:t>
            </a:r>
            <a:r>
              <a:rPr lang="en-US" sz="1200" dirty="0" err="1" smtClean="0"/>
              <a:t>capside</a:t>
            </a: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Icosahedron van adenovirus: 1 </a:t>
            </a:r>
            <a:r>
              <a:rPr lang="en-US" sz="1200" dirty="0" err="1" smtClean="0"/>
              <a:t>soort</a:t>
            </a:r>
            <a:r>
              <a:rPr lang="en-US" sz="1200" dirty="0" smtClean="0"/>
              <a:t> </a:t>
            </a:r>
            <a:r>
              <a:rPr lang="en-US" sz="1200" dirty="0" err="1" smtClean="0"/>
              <a:t>capside</a:t>
            </a: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1200" dirty="0" smtClean="0"/>
              <a:t>Influenza: </a:t>
            </a:r>
            <a:r>
              <a:rPr lang="en-US" sz="1200" b="1" dirty="0" err="1" smtClean="0"/>
              <a:t>membraan</a:t>
            </a:r>
            <a:r>
              <a:rPr lang="en-US" sz="1200" dirty="0" smtClean="0"/>
              <a:t>. </a:t>
            </a:r>
            <a:r>
              <a:rPr lang="en-US" sz="1200" dirty="0" err="1" smtClean="0"/>
              <a:t>Komt</a:t>
            </a:r>
            <a:r>
              <a:rPr lang="en-US" sz="1200" dirty="0" smtClean="0"/>
              <a:t> van </a:t>
            </a:r>
            <a:r>
              <a:rPr lang="en-US" sz="1200" dirty="0" err="1" smtClean="0"/>
              <a:t>gastheercel</a:t>
            </a:r>
            <a:r>
              <a:rPr lang="en-US" sz="1200" dirty="0" smtClean="0"/>
              <a:t>, met </a:t>
            </a:r>
            <a:r>
              <a:rPr lang="en-US" sz="1200" dirty="0" err="1" smtClean="0"/>
              <a:t>zijn</a:t>
            </a:r>
            <a:r>
              <a:rPr lang="en-US" sz="1200" dirty="0" smtClean="0"/>
              <a:t> </a:t>
            </a:r>
            <a:r>
              <a:rPr lang="en-US" sz="1200" dirty="0" err="1" smtClean="0"/>
              <a:t>eiwitten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fosfolipiden</a:t>
            </a:r>
            <a:r>
              <a:rPr lang="en-US" sz="1200" dirty="0" smtClean="0"/>
              <a:t>, maar </a:t>
            </a:r>
            <a:r>
              <a:rPr lang="en-US" sz="1200" dirty="0" err="1" smtClean="0"/>
              <a:t>ook</a:t>
            </a:r>
            <a:r>
              <a:rPr lang="en-US" sz="1200" dirty="0" smtClean="0"/>
              <a:t> </a:t>
            </a:r>
            <a:r>
              <a:rPr lang="en-US" sz="1200" dirty="0" err="1" smtClean="0"/>
              <a:t>viruseiwitten</a:t>
            </a:r>
            <a:r>
              <a:rPr lang="en-US" sz="1200" dirty="0" smtClean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83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75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C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5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 dirty="0" err="1" smtClean="0"/>
              <a:t>Obligaat</a:t>
            </a:r>
            <a:r>
              <a:rPr lang="en-US" b="1" dirty="0" smtClean="0"/>
              <a:t> </a:t>
            </a:r>
            <a:r>
              <a:rPr lang="en-US" b="1" dirty="0" err="1" smtClean="0"/>
              <a:t>intracellulair</a:t>
            </a:r>
            <a:r>
              <a:rPr lang="en-US" dirty="0" smtClean="0"/>
              <a:t>.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stofwisselingsenzymen</a:t>
            </a:r>
            <a:r>
              <a:rPr lang="en-US" dirty="0" smtClean="0"/>
              <a:t>, </a:t>
            </a:r>
            <a:r>
              <a:rPr lang="en-US" dirty="0" err="1" smtClean="0"/>
              <a:t>ribosomen</a:t>
            </a:r>
            <a:r>
              <a:rPr lang="en-US" dirty="0" smtClean="0"/>
              <a:t>, etc.</a:t>
            </a:r>
          </a:p>
          <a:p>
            <a:r>
              <a:rPr lang="en-US" b="1" dirty="0" smtClean="0"/>
              <a:t>Host range</a:t>
            </a:r>
            <a:r>
              <a:rPr lang="en-US" dirty="0" smtClean="0"/>
              <a:t>, </a:t>
            </a:r>
            <a:r>
              <a:rPr lang="en-US" dirty="0" err="1" smtClean="0"/>
              <a:t>afhankelijk</a:t>
            </a:r>
            <a:r>
              <a:rPr lang="en-US" dirty="0" smtClean="0"/>
              <a:t> van </a:t>
            </a:r>
            <a:r>
              <a:rPr lang="en-US" dirty="0" err="1" smtClean="0"/>
              <a:t>herkenning</a:t>
            </a:r>
            <a:r>
              <a:rPr lang="en-US" dirty="0" smtClean="0"/>
              <a:t> “</a:t>
            </a:r>
            <a:r>
              <a:rPr lang="en-US" dirty="0" err="1" smtClean="0"/>
              <a:t>receptoren</a:t>
            </a:r>
            <a:r>
              <a:rPr lang="en-US" dirty="0" smtClean="0"/>
              <a:t>” </a:t>
            </a:r>
            <a:r>
              <a:rPr lang="en-US" dirty="0" err="1" smtClean="0"/>
              <a:t>cel</a:t>
            </a:r>
            <a:r>
              <a:rPr lang="en-US" dirty="0" smtClean="0"/>
              <a:t>. </a:t>
            </a:r>
            <a:r>
              <a:rPr lang="en-US" dirty="0" err="1" smtClean="0"/>
              <a:t>Soms</a:t>
            </a:r>
            <a:r>
              <a:rPr lang="en-US" dirty="0" smtClean="0"/>
              <a:t> heel breed (West Nile virus, </a:t>
            </a:r>
            <a:r>
              <a:rPr lang="en-US" dirty="0" err="1" smtClean="0"/>
              <a:t>herkent</a:t>
            </a:r>
            <a:r>
              <a:rPr lang="en-US" dirty="0" smtClean="0"/>
              <a:t> </a:t>
            </a:r>
            <a:r>
              <a:rPr lang="en-US" dirty="0" err="1" smtClean="0"/>
              <a:t>b.v</a:t>
            </a:r>
            <a:r>
              <a:rPr lang="en-US" dirty="0" smtClean="0"/>
              <a:t>. </a:t>
            </a:r>
            <a:r>
              <a:rPr lang="en-US" dirty="0" err="1" smtClean="0"/>
              <a:t>muskieten</a:t>
            </a:r>
            <a:r>
              <a:rPr lang="en-US" dirty="0" smtClean="0"/>
              <a:t>, </a:t>
            </a:r>
            <a:r>
              <a:rPr lang="en-US" dirty="0" err="1" smtClean="0"/>
              <a:t>vogels</a:t>
            </a:r>
            <a:r>
              <a:rPr lang="en-US" dirty="0" smtClean="0"/>
              <a:t>, </a:t>
            </a:r>
            <a:r>
              <a:rPr lang="en-US" dirty="0" err="1" smtClean="0"/>
              <a:t>mensen</a:t>
            </a:r>
            <a:r>
              <a:rPr lang="en-US" dirty="0" smtClean="0"/>
              <a:t>), </a:t>
            </a:r>
            <a:r>
              <a:rPr lang="en-US" dirty="0" err="1" smtClean="0"/>
              <a:t>sommige</a:t>
            </a:r>
            <a:r>
              <a:rPr lang="en-US" dirty="0" smtClean="0"/>
              <a:t> heel </a:t>
            </a:r>
            <a:r>
              <a:rPr lang="en-US" dirty="0" err="1" smtClean="0"/>
              <a:t>smal</a:t>
            </a:r>
            <a:r>
              <a:rPr lang="en-US" dirty="0" smtClean="0"/>
              <a:t>, </a:t>
            </a:r>
            <a:r>
              <a:rPr lang="en-US" dirty="0" err="1" smtClean="0"/>
              <a:t>zoals</a:t>
            </a:r>
            <a:r>
              <a:rPr lang="en-US" dirty="0" smtClean="0"/>
              <a:t> </a:t>
            </a:r>
            <a:r>
              <a:rPr lang="en-US" dirty="0" err="1" smtClean="0"/>
              <a:t>mazelen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polio, </a:t>
            </a:r>
            <a:r>
              <a:rPr lang="en-US" dirty="0" err="1" smtClean="0"/>
              <a:t>soms</a:t>
            </a:r>
            <a:r>
              <a:rPr lang="en-US" dirty="0" smtClean="0"/>
              <a:t> </a:t>
            </a:r>
            <a:r>
              <a:rPr lang="en-US" dirty="0" err="1" smtClean="0"/>
              <a:t>zelfs</a:t>
            </a:r>
            <a:r>
              <a:rPr lang="en-US" dirty="0" smtClean="0"/>
              <a:t> </a:t>
            </a:r>
            <a:r>
              <a:rPr lang="en-US" dirty="0" err="1" smtClean="0"/>
              <a:t>slechts</a:t>
            </a:r>
            <a:r>
              <a:rPr lang="en-US" dirty="0" smtClean="0"/>
              <a:t> </a:t>
            </a:r>
            <a:r>
              <a:rPr lang="en-US" dirty="0" err="1" smtClean="0"/>
              <a:t>bepaalde</a:t>
            </a:r>
            <a:r>
              <a:rPr lang="en-US" dirty="0" smtClean="0"/>
              <a:t> </a:t>
            </a:r>
            <a:r>
              <a:rPr lang="en-US" dirty="0" err="1" smtClean="0"/>
              <a:t>weefsels</a:t>
            </a:r>
            <a:r>
              <a:rPr lang="en-US" dirty="0" smtClean="0"/>
              <a:t>, </a:t>
            </a:r>
            <a:r>
              <a:rPr lang="en-US" dirty="0" err="1" smtClean="0"/>
              <a:t>zoals</a:t>
            </a:r>
            <a:r>
              <a:rPr lang="en-US" dirty="0" smtClean="0"/>
              <a:t> </a:t>
            </a:r>
            <a:r>
              <a:rPr lang="en-US" dirty="0" err="1" smtClean="0"/>
              <a:t>verkoudheid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AIDS.</a:t>
            </a:r>
          </a:p>
          <a:p>
            <a:endParaRPr lang="en-US" dirty="0" smtClean="0"/>
          </a:p>
          <a:p>
            <a:r>
              <a:rPr lang="en-US" b="1" dirty="0" err="1" smtClean="0"/>
              <a:t>Simpel</a:t>
            </a:r>
            <a:r>
              <a:rPr lang="en-US" b="1" dirty="0" smtClean="0"/>
              <a:t> virus </a:t>
            </a:r>
            <a:r>
              <a:rPr lang="en-US" b="1" dirty="0" err="1" smtClean="0"/>
              <a:t>replicatie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Schema </a:t>
            </a:r>
            <a:r>
              <a:rPr lang="en-US" dirty="0" err="1" smtClean="0"/>
              <a:t>beschrijven</a:t>
            </a:r>
            <a:r>
              <a:rPr lang="en-US" dirty="0" smtClean="0"/>
              <a:t>, dsDNA, </a:t>
            </a:r>
            <a:r>
              <a:rPr lang="en-US" dirty="0" err="1" smtClean="0"/>
              <a:t>capside-eiwitten</a:t>
            </a:r>
            <a:endParaRPr lang="en-US" dirty="0" smtClean="0"/>
          </a:p>
          <a:p>
            <a:r>
              <a:rPr lang="en-US" dirty="0" err="1" smtClean="0"/>
              <a:t>Replicatie</a:t>
            </a:r>
            <a:r>
              <a:rPr lang="en-US" dirty="0" smtClean="0"/>
              <a:t>: DNA </a:t>
            </a:r>
            <a:r>
              <a:rPr lang="en-US" dirty="0" err="1" smtClean="0"/>
              <a:t>virussen</a:t>
            </a:r>
            <a:r>
              <a:rPr lang="en-US" dirty="0" smtClean="0"/>
              <a:t> </a:t>
            </a:r>
            <a:r>
              <a:rPr lang="en-US" dirty="0" err="1" smtClean="0"/>
              <a:t>gebruiken</a:t>
            </a:r>
            <a:r>
              <a:rPr lang="en-US" dirty="0" smtClean="0"/>
              <a:t> host polymerases, RNA </a:t>
            </a:r>
            <a:r>
              <a:rPr lang="en-US" dirty="0" err="1" smtClean="0"/>
              <a:t>virussen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r>
              <a:rPr lang="en-US" dirty="0" smtClean="0"/>
              <a:t> </a:t>
            </a:r>
            <a:r>
              <a:rPr lang="en-US" dirty="0" err="1" smtClean="0"/>
              <a:t>eigen</a:t>
            </a:r>
            <a:r>
              <a:rPr lang="en-US" dirty="0" smtClean="0"/>
              <a:t> </a:t>
            </a:r>
            <a:r>
              <a:rPr lang="en-US" dirty="0" err="1" smtClean="0"/>
              <a:t>enzym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zich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replicatie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op RNA </a:t>
            </a:r>
            <a:r>
              <a:rPr lang="en-US" dirty="0" err="1" smtClean="0"/>
              <a:t>werkt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Selfassembly</a:t>
            </a:r>
            <a:r>
              <a:rPr lang="en-US" dirty="0" smtClean="0"/>
              <a:t>. Even </a:t>
            </a:r>
            <a:r>
              <a:rPr lang="en-US" dirty="0" err="1" smtClean="0"/>
              <a:t>mengen</a:t>
            </a:r>
            <a:r>
              <a:rPr lang="en-US" dirty="0" smtClean="0"/>
              <a:t> is </a:t>
            </a:r>
            <a:r>
              <a:rPr lang="en-US" dirty="0" err="1" smtClean="0"/>
              <a:t>voldoende</a:t>
            </a:r>
            <a:r>
              <a:rPr lang="en-US" dirty="0" smtClean="0"/>
              <a:t>.</a:t>
            </a:r>
          </a:p>
          <a:p>
            <a:r>
              <a:rPr lang="en-US" dirty="0" smtClean="0"/>
              <a:t>Lysis van de </a:t>
            </a:r>
            <a:r>
              <a:rPr lang="en-US" dirty="0" err="1" smtClean="0"/>
              <a:t>cel</a:t>
            </a:r>
            <a:endParaRPr lang="en-US" dirty="0" smtClean="0"/>
          </a:p>
          <a:p>
            <a:endParaRPr lang="en-US" altLang="nl-NL" baseline="0" dirty="0" smtClean="0"/>
          </a:p>
          <a:p>
            <a:r>
              <a:rPr lang="en-US" altLang="nl-NL" baseline="0" dirty="0" err="1" smtClean="0"/>
              <a:t>Filmpje</a:t>
            </a:r>
            <a:r>
              <a:rPr lang="en-US" altLang="nl-NL" baseline="0" dirty="0" smtClean="0"/>
              <a:t>: https://www.youtube.com/watch?v=O1TetEto1Is (</a:t>
            </a:r>
            <a:r>
              <a:rPr lang="en-US" altLang="nl-NL" baseline="0" dirty="0" err="1" smtClean="0"/>
              <a:t>kijken</a:t>
            </a:r>
            <a:r>
              <a:rPr lang="en-US" altLang="nl-NL" baseline="0" dirty="0" smtClean="0"/>
              <a:t> tot 5:30, </a:t>
            </a:r>
            <a:r>
              <a:rPr lang="en-US" altLang="nl-NL" baseline="0" dirty="0" err="1" smtClean="0"/>
              <a:t>daarna</a:t>
            </a:r>
            <a:r>
              <a:rPr lang="en-US" altLang="nl-NL" baseline="0" dirty="0" smtClean="0"/>
              <a:t> is </a:t>
            </a:r>
            <a:r>
              <a:rPr lang="en-US" altLang="nl-NL" baseline="0" dirty="0" err="1" smtClean="0"/>
              <a:t>herhaling</a:t>
            </a:r>
            <a:r>
              <a:rPr lang="en-US" altLang="nl-NL" baseline="0" dirty="0" smtClean="0"/>
              <a:t>/</a:t>
            </a:r>
            <a:r>
              <a:rPr lang="en-US" altLang="nl-NL" baseline="0" dirty="0" err="1" smtClean="0"/>
              <a:t>smenvatting</a:t>
            </a:r>
            <a:r>
              <a:rPr lang="en-US" altLang="nl-NL" baseline="0" dirty="0" smtClean="0"/>
              <a:t>)</a:t>
            </a:r>
            <a:endParaRPr lang="nl-NL" altLang="nl-N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F6951-22A1-4144-A1D5-6732767438F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7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6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0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3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3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1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1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1B07-A4D4-445B-8921-71275A8E0453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5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w.a.pool@pl.hanze.n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O1TetEto1I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institution/Butler_University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OvvyqJ-vw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0800" y="78723"/>
            <a:ext cx="7772400" cy="1353418"/>
          </a:xfrm>
        </p:spPr>
        <p:txBody>
          <a:bodyPr>
            <a:normAutofit/>
          </a:bodyPr>
          <a:lstStyle/>
          <a:p>
            <a:r>
              <a:rPr lang="nl-NL" b="1" dirty="0">
                <a:solidFill>
                  <a:srgbClr val="FF6600"/>
                </a:solidFill>
                <a:latin typeface="+mn-lt"/>
              </a:rPr>
              <a:t>Biologie 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3 – les 12 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958800" y="2761511"/>
            <a:ext cx="3378600" cy="1655762"/>
          </a:xfrm>
        </p:spPr>
        <p:txBody>
          <a:bodyPr>
            <a:normAutofit/>
          </a:bodyPr>
          <a:lstStyle/>
          <a:p>
            <a:r>
              <a:rPr lang="nl-NL" dirty="0"/>
              <a:t>Wietske Pool</a:t>
            </a:r>
          </a:p>
          <a:p>
            <a:r>
              <a:rPr lang="nl-NL" dirty="0"/>
              <a:t>POWE</a:t>
            </a:r>
          </a:p>
          <a:p>
            <a:r>
              <a:rPr lang="nl-NL" dirty="0" smtClean="0">
                <a:hlinkClick r:id="rId2"/>
              </a:rPr>
              <a:t>w.a.pool@pl.hanze.nl</a:t>
            </a:r>
            <a:endParaRPr lang="nl-NL" dirty="0" smtClean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7448" t="17222" r="66198" b="4630"/>
          <a:stretch/>
        </p:blipFill>
        <p:spPr>
          <a:xfrm>
            <a:off x="5028522" y="2051143"/>
            <a:ext cx="3205423" cy="2673298"/>
          </a:xfrm>
          <a:prstGeom prst="rect">
            <a:avLst/>
          </a:prstGeom>
        </p:spPr>
      </p:pic>
      <p:grpSp>
        <p:nvGrpSpPr>
          <p:cNvPr id="7" name="Groep 6"/>
          <p:cNvGrpSpPr/>
          <p:nvPr/>
        </p:nvGrpSpPr>
        <p:grpSpPr>
          <a:xfrm>
            <a:off x="434340" y="5232115"/>
            <a:ext cx="8429582" cy="1329975"/>
            <a:chOff x="434340" y="5232115"/>
            <a:chExt cx="8429582" cy="1329975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 rotWithShape="1">
            <a:blip r:embed="rId4"/>
            <a:srcRect l="67153" t="85494" r="24951" b="1680"/>
            <a:stretch/>
          </p:blipFill>
          <p:spPr>
            <a:xfrm>
              <a:off x="434340" y="5232115"/>
              <a:ext cx="2910840" cy="1329975"/>
            </a:xfrm>
            <a:prstGeom prst="rect">
              <a:avLst/>
            </a:prstGeom>
          </p:spPr>
        </p:pic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4"/>
            <a:srcRect l="84912" t="85309" b="1647"/>
            <a:stretch/>
          </p:blipFill>
          <p:spPr>
            <a:xfrm>
              <a:off x="3345180" y="5232613"/>
              <a:ext cx="5518742" cy="1328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5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54F89341-343C-9540-A223-8EAF6BF6EA24}"/>
              </a:ext>
            </a:extLst>
          </p:cNvPr>
          <p:cNvSpPr txBox="1"/>
          <p:nvPr/>
        </p:nvSpPr>
        <p:spPr>
          <a:xfrm>
            <a:off x="516518" y="418760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smtClean="0">
                <a:solidFill>
                  <a:srgbClr val="FF6600"/>
                </a:solidFill>
              </a:rPr>
              <a:t>Vraag:</a:t>
            </a:r>
            <a:endParaRPr lang="nl-NL" sz="4000" b="1" dirty="0">
              <a:solidFill>
                <a:srgbClr val="FF66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77624" y="2865876"/>
            <a:ext cx="8229600" cy="180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altLang="en-US" sz="1800" dirty="0"/>
          </a:p>
        </p:txBody>
      </p:sp>
      <p:sp>
        <p:nvSpPr>
          <p:cNvPr id="7" name="Rectangle 1"/>
          <p:cNvSpPr/>
          <p:nvPr/>
        </p:nvSpPr>
        <p:spPr>
          <a:xfrm>
            <a:off x="516518" y="1271547"/>
            <a:ext cx="843835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 smtClean="0"/>
              <a:t>Which </a:t>
            </a:r>
            <a:r>
              <a:rPr lang="en-US" altLang="en-US" sz="2800" b="1" dirty="0"/>
              <a:t>of the following molecules is/are not a constituent of </a:t>
            </a:r>
            <a:r>
              <a:rPr lang="en-US" altLang="en-US" sz="2800" b="1" dirty="0" smtClean="0"/>
              <a:t>the </a:t>
            </a:r>
            <a:r>
              <a:rPr lang="en-US" altLang="en-US" sz="2800" b="1" dirty="0"/>
              <a:t>viral envelope? </a:t>
            </a:r>
            <a:endParaRPr lang="en-US" altLang="en-US" sz="2800" b="1" dirty="0" smtClean="0"/>
          </a:p>
          <a:p>
            <a:endParaRPr lang="en-US" altLang="en-US" sz="2800" b="1" dirty="0"/>
          </a:p>
          <a:p>
            <a:pPr marL="514350" indent="-514350">
              <a:buFont typeface="+mj-lt"/>
              <a:buAutoNum type="alphaUcPeriod"/>
            </a:pPr>
            <a:r>
              <a:rPr lang="en-US" altLang="en-US" sz="2800" dirty="0"/>
              <a:t>viral glycoproteins </a:t>
            </a:r>
          </a:p>
          <a:p>
            <a:pPr marL="514350" indent="-514350">
              <a:buFont typeface="+mj-lt"/>
              <a:buAutoNum type="alphaUcPeriod"/>
            </a:pPr>
            <a:r>
              <a:rPr lang="en-US" altLang="en-US" sz="2800" dirty="0"/>
              <a:t>phospholipids from host cell membrane</a:t>
            </a:r>
          </a:p>
          <a:p>
            <a:pPr marL="514350" indent="-514350">
              <a:buFont typeface="+mj-lt"/>
              <a:buAutoNum type="alphaUcPeriod"/>
            </a:pPr>
            <a:r>
              <a:rPr lang="en-US" altLang="en-US" sz="2800" dirty="0"/>
              <a:t>membrane proteins from host cell</a:t>
            </a:r>
          </a:p>
          <a:p>
            <a:pPr marL="514350" indent="-514350">
              <a:buFont typeface="+mj-lt"/>
              <a:buAutoNum type="alphaUcPeriod"/>
            </a:pPr>
            <a:r>
              <a:rPr lang="en-US" altLang="en-US" sz="2800" dirty="0"/>
              <a:t>viral DNA </a:t>
            </a:r>
          </a:p>
          <a:p>
            <a:endParaRPr lang="en-GB" sz="2800" b="1" dirty="0"/>
          </a:p>
        </p:txBody>
      </p:sp>
      <p:sp>
        <p:nvSpPr>
          <p:cNvPr id="2" name="Tekstvak 1"/>
          <p:cNvSpPr txBox="1"/>
          <p:nvPr/>
        </p:nvSpPr>
        <p:spPr>
          <a:xfrm>
            <a:off x="8197330" y="3970020"/>
            <a:ext cx="489420" cy="568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 smtClean="0"/>
              <a:t>D</a:t>
            </a:r>
            <a:endParaRPr lang="nl-NL" sz="3000" dirty="0"/>
          </a:p>
        </p:txBody>
      </p:sp>
      <p:pic>
        <p:nvPicPr>
          <p:cNvPr id="3074" name="Picture 2" descr="https://www.wassenburgmedical.com/be/wp-content/uploads/sites/7/2020/03/Corona-viru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47"/>
          <a:stretch/>
        </p:blipFill>
        <p:spPr bwMode="auto">
          <a:xfrm>
            <a:off x="0" y="5034437"/>
            <a:ext cx="9144000" cy="18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2856529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800" dirty="0"/>
              <a:t>https://www.wassenburgmedical.com/be/wp-content/uploads/sites/7/2020/03/Corona-virus.jpg</a:t>
            </a:r>
          </a:p>
        </p:txBody>
      </p:sp>
    </p:spTree>
    <p:extLst>
      <p:ext uri="{BB962C8B-B14F-4D97-AF65-F5344CB8AC3E}">
        <p14:creationId xmlns:p14="http://schemas.microsoft.com/office/powerpoint/2010/main" val="15250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54F89341-343C-9540-A223-8EAF6BF6EA24}"/>
              </a:ext>
            </a:extLst>
          </p:cNvPr>
          <p:cNvSpPr txBox="1"/>
          <p:nvPr/>
        </p:nvSpPr>
        <p:spPr>
          <a:xfrm>
            <a:off x="493708" y="412254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smtClean="0">
                <a:solidFill>
                  <a:srgbClr val="FF6600"/>
                </a:solidFill>
              </a:rPr>
              <a:t>Vraag:</a:t>
            </a:r>
            <a:endParaRPr lang="nl-NL" sz="4000" b="1" dirty="0">
              <a:solidFill>
                <a:srgbClr val="FF6600"/>
              </a:solidFill>
            </a:endParaRPr>
          </a:p>
        </p:txBody>
      </p:sp>
      <p:sp>
        <p:nvSpPr>
          <p:cNvPr id="6" name="Rectangle 3"/>
          <p:cNvSpPr/>
          <p:nvPr/>
        </p:nvSpPr>
        <p:spPr>
          <a:xfrm>
            <a:off x="493708" y="1344990"/>
            <a:ext cx="81499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 smtClean="0"/>
              <a:t>Viruses </a:t>
            </a:r>
            <a:r>
              <a:rPr lang="en-US" altLang="en-US" sz="2800" b="1" dirty="0"/>
              <a:t>are typically not classified as living, primarily because of </a:t>
            </a:r>
            <a:r>
              <a:rPr lang="en-US" altLang="en-US" sz="2800" b="1" dirty="0" smtClean="0"/>
              <a:t>which </a:t>
            </a:r>
            <a:r>
              <a:rPr lang="en-US" altLang="en-US" sz="2800" b="1" dirty="0"/>
              <a:t>of the following?</a:t>
            </a:r>
          </a:p>
          <a:p>
            <a:endParaRPr lang="en-US" altLang="en-US" sz="2800" b="1" dirty="0"/>
          </a:p>
          <a:p>
            <a:pPr marL="457200" indent="-457200">
              <a:buFont typeface="+mj-lt"/>
              <a:buAutoNum type="alphaUcPeriod"/>
            </a:pPr>
            <a:r>
              <a:rPr lang="en-US" altLang="en-US" sz="2800" dirty="0"/>
              <a:t>Viruses can cause disease.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sz="2800" dirty="0"/>
              <a:t>Viruses do not evolve.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sz="2800" dirty="0"/>
              <a:t>Viruses do not have independent metabolism.</a:t>
            </a:r>
          </a:p>
          <a:p>
            <a:pPr marL="457200" indent="-457200">
              <a:buFont typeface="+mj-lt"/>
              <a:buAutoNum type="alphaUcPeriod"/>
            </a:pPr>
            <a:r>
              <a:rPr lang="en-US" altLang="en-US" sz="2800" dirty="0"/>
              <a:t>Viruses do not replicate.</a:t>
            </a:r>
          </a:p>
          <a:p>
            <a:endParaRPr lang="en-GB" sz="2800" b="1" dirty="0"/>
          </a:p>
        </p:txBody>
      </p:sp>
      <p:sp>
        <p:nvSpPr>
          <p:cNvPr id="4" name="Tekstvak 3"/>
          <p:cNvSpPr txBox="1"/>
          <p:nvPr/>
        </p:nvSpPr>
        <p:spPr>
          <a:xfrm>
            <a:off x="8258340" y="4182240"/>
            <a:ext cx="54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" dirty="0" smtClean="0"/>
              <a:t>C</a:t>
            </a:r>
            <a:endParaRPr lang="nl-NL" sz="3000" dirty="0"/>
          </a:p>
        </p:txBody>
      </p:sp>
      <p:pic>
        <p:nvPicPr>
          <p:cNvPr id="7" name="Picture 2" descr="https://www.wassenburgmedical.com/be/wp-content/uploads/sites/7/2020/03/Corona-viru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47"/>
          <a:stretch/>
        </p:blipFill>
        <p:spPr bwMode="auto">
          <a:xfrm>
            <a:off x="0" y="5034437"/>
            <a:ext cx="9144000" cy="18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7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Books\Biology_Campbell_Figures\26_labeled_images\26_04ViralReproCycle-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9" b="1653"/>
          <a:stretch/>
        </p:blipFill>
        <p:spPr bwMode="auto">
          <a:xfrm>
            <a:off x="2777970" y="1369650"/>
            <a:ext cx="6222728" cy="532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181292" y="2662654"/>
            <a:ext cx="1956227" cy="83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6315464" y="1768842"/>
            <a:ext cx="1956227" cy="831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0662" y="69343"/>
            <a:ext cx="8053461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Replicatie 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van virussen, algemeen</a:t>
            </a:r>
          </a:p>
        </p:txBody>
      </p:sp>
      <p:sp>
        <p:nvSpPr>
          <p:cNvPr id="2" name="Afgeronde rechthoek 1"/>
          <p:cNvSpPr/>
          <p:nvPr/>
        </p:nvSpPr>
        <p:spPr>
          <a:xfrm>
            <a:off x="6920496" y="5337436"/>
            <a:ext cx="2080202" cy="112432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2" descr="D:\Books\Biology_Campbell_Figures\26_labeled_images\26_04ViralReproCycle-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19" b="1653"/>
          <a:stretch/>
        </p:blipFill>
        <p:spPr bwMode="auto">
          <a:xfrm>
            <a:off x="2777970" y="1377270"/>
            <a:ext cx="6222728" cy="532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301470" y="4180750"/>
            <a:ext cx="247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hlinkClick r:id="rId4"/>
              </a:rPr>
              <a:t>Filmpje structuur en replicatie virussen </a:t>
            </a:r>
            <a:endParaRPr lang="nl-NL" dirty="0"/>
          </a:p>
        </p:txBody>
      </p:sp>
      <p:sp>
        <p:nvSpPr>
          <p:cNvPr id="3" name="Tekstvak 2"/>
          <p:cNvSpPr txBox="1"/>
          <p:nvPr/>
        </p:nvSpPr>
        <p:spPr>
          <a:xfrm>
            <a:off x="263370" y="830316"/>
            <a:ext cx="600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Voor replicatie/transcriptie ‘host’ (gastheer) nodig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‘Host range’ verschilt per virus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951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5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831258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3655142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5479026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7302910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3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321427" y="1909419"/>
            <a:ext cx="795861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Arial" panose="020B0604020202020204" pitchFamily="34" charset="0"/>
              <a:buNone/>
            </a:pPr>
            <a:r>
              <a:rPr lang="nl-NL" sz="2800" dirty="0"/>
              <a:t>Veel variaties </a:t>
            </a:r>
            <a:r>
              <a:rPr lang="nl-NL" sz="2800" dirty="0" smtClean="0"/>
              <a:t>mogelijk, getoond a.d.h.v. voorbeelden:</a:t>
            </a:r>
          </a:p>
          <a:p>
            <a:pPr marL="361950" indent="-361950">
              <a:buFont typeface="Arial" panose="020B0604020202020204" pitchFamily="34" charset="0"/>
              <a:buNone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/>
              <a:t>Bacteriofagen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Dierlijke virussen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Plantaardige </a:t>
            </a:r>
            <a:r>
              <a:rPr lang="nl-NL" sz="2400" dirty="0" smtClean="0">
                <a:solidFill>
                  <a:schemeClr val="bg1">
                    <a:lumMod val="65000"/>
                  </a:schemeClr>
                </a:solidFill>
              </a:rPr>
              <a:t>virussen</a:t>
            </a:r>
          </a:p>
          <a:p>
            <a:pPr>
              <a:tabLst>
                <a:tab pos="180975" algn="l"/>
              </a:tabLst>
            </a:pPr>
            <a:endParaRPr lang="nl-NL" sz="2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74002" y="229363"/>
            <a:ext cx="8053461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Replicatie (en eigenschappen) van virussen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684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0152" y="0"/>
            <a:ext cx="8810625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Replicatie van Bacteriofagen - </a:t>
            </a:r>
            <a:r>
              <a:rPr lang="nl-NL" sz="3600" b="1" u="sng" dirty="0" smtClean="0">
                <a:solidFill>
                  <a:srgbClr val="FF6600"/>
                </a:solidFill>
                <a:latin typeface="+mn-lt"/>
              </a:rPr>
              <a:t>Lytische</a:t>
            </a:r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sz="3600" b="1" dirty="0">
                <a:solidFill>
                  <a:srgbClr val="FF6600"/>
                </a:solidFill>
                <a:latin typeface="+mn-lt"/>
              </a:rPr>
              <a:t>cyclus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1150628"/>
            <a:ext cx="8272190" cy="5707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1150628"/>
            <a:ext cx="8272190" cy="5707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150628"/>
            <a:ext cx="8255422" cy="5707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5" y="1150628"/>
            <a:ext cx="8288957" cy="5707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1" y="1150628"/>
            <a:ext cx="8401008" cy="5707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4960" y="1198155"/>
            <a:ext cx="2970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Virulente </a:t>
            </a:r>
            <a:r>
              <a:rPr lang="nl-NL" sz="2400" dirty="0"/>
              <a:t>faag</a:t>
            </a:r>
          </a:p>
          <a:p>
            <a:r>
              <a:rPr lang="nl-NL" sz="2400" dirty="0" err="1" smtClean="0"/>
              <a:t>Lysis</a:t>
            </a:r>
            <a:r>
              <a:rPr lang="nl-NL" sz="2400" dirty="0" smtClean="0"/>
              <a:t> gastheer</a:t>
            </a:r>
            <a:endParaRPr lang="en-GB" sz="2400" dirty="0"/>
          </a:p>
        </p:txBody>
      </p:sp>
      <p:sp>
        <p:nvSpPr>
          <p:cNvPr id="4" name="Rechthoek 3"/>
          <p:cNvSpPr/>
          <p:nvPr/>
        </p:nvSpPr>
        <p:spPr>
          <a:xfrm>
            <a:off x="130152" y="487203"/>
            <a:ext cx="847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400" dirty="0">
                <a:solidFill>
                  <a:prstClr val="black"/>
                </a:solidFill>
              </a:rPr>
              <a:t>Bacteriofaag = een virus die een bacterie als gastheer gebruikt</a:t>
            </a:r>
          </a:p>
        </p:txBody>
      </p:sp>
    </p:spTree>
    <p:extLst>
      <p:ext uri="{BB962C8B-B14F-4D97-AF65-F5344CB8AC3E}">
        <p14:creationId xmlns:p14="http://schemas.microsoft.com/office/powerpoint/2010/main" val="41511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18475" y="1834726"/>
            <a:ext cx="5653723" cy="3600400"/>
            <a:chOff x="334962" y="1268760"/>
            <a:chExt cx="5653723" cy="3600400"/>
          </a:xfrm>
        </p:grpSpPr>
        <p:grpSp>
          <p:nvGrpSpPr>
            <p:cNvPr id="14" name="Group 13"/>
            <p:cNvGrpSpPr/>
            <p:nvPr/>
          </p:nvGrpSpPr>
          <p:grpSpPr>
            <a:xfrm>
              <a:off x="334962" y="1268760"/>
              <a:ext cx="5653723" cy="3600400"/>
              <a:chOff x="334962" y="1268760"/>
              <a:chExt cx="5653723" cy="36004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r="36101" b="27710"/>
              <a:stretch/>
            </p:blipFill>
            <p:spPr>
              <a:xfrm>
                <a:off x="334962" y="1268760"/>
                <a:ext cx="5461174" cy="36004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564063" y="2492896"/>
                <a:ext cx="1016049" cy="906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04047" y="1287672"/>
                <a:ext cx="984638" cy="21112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152939" y="2441466"/>
                <a:ext cx="1008541" cy="1923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34962" y="3398936"/>
                <a:ext cx="2508846" cy="14702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393590" y="3600636"/>
                <a:ext cx="1098290" cy="548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 rot="5400000">
              <a:off x="1220386" y="2544513"/>
              <a:ext cx="1008541" cy="1528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34680" y="3398935"/>
              <a:ext cx="546809" cy="965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298534" y="5016702"/>
            <a:ext cx="1217813" cy="50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/>
          <p:cNvGrpSpPr/>
          <p:nvPr/>
        </p:nvGrpSpPr>
        <p:grpSpPr>
          <a:xfrm>
            <a:off x="318475" y="1833098"/>
            <a:ext cx="5485315" cy="4980432"/>
            <a:chOff x="353421" y="1287672"/>
            <a:chExt cx="5485315" cy="498043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215"/>
            <a:stretch/>
          </p:blipFill>
          <p:spPr>
            <a:xfrm>
              <a:off x="353421" y="1287672"/>
              <a:ext cx="4938659" cy="498043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4564063" y="2492896"/>
              <a:ext cx="770617" cy="906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917508" y="1801749"/>
              <a:ext cx="567122" cy="906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99876" y="4286570"/>
              <a:ext cx="1538860" cy="1787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07656" y="3845291"/>
            <a:ext cx="3898955" cy="2968239"/>
            <a:chOff x="5713605" y="1781208"/>
            <a:chExt cx="3898955" cy="2968239"/>
          </a:xfrm>
        </p:grpSpPr>
        <p:grpSp>
          <p:nvGrpSpPr>
            <p:cNvPr id="39" name="Group 38"/>
            <p:cNvGrpSpPr/>
            <p:nvPr/>
          </p:nvGrpSpPr>
          <p:grpSpPr>
            <a:xfrm>
              <a:off x="5713605" y="1781209"/>
              <a:ext cx="3898955" cy="2968238"/>
              <a:chOff x="5713605" y="1781209"/>
              <a:chExt cx="3898955" cy="2968238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713605" y="1781209"/>
                <a:ext cx="3883772" cy="2968238"/>
                <a:chOff x="5238410" y="2278636"/>
                <a:chExt cx="3883772" cy="2968238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5466171" y="2379226"/>
                  <a:ext cx="3656011" cy="2867648"/>
                  <a:chOff x="5466171" y="2379226"/>
                  <a:chExt cx="3656011" cy="2867648"/>
                </a:xfrm>
              </p:grpSpPr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81" t="42422" r="19322"/>
                  <a:stretch/>
                </p:blipFill>
                <p:spPr>
                  <a:xfrm>
                    <a:off x="5567020" y="2379226"/>
                    <a:ext cx="3555162" cy="2867648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/>
                  <p:cNvSpPr/>
                  <p:nvPr/>
                </p:nvSpPr>
                <p:spPr>
                  <a:xfrm>
                    <a:off x="5466171" y="3308779"/>
                    <a:ext cx="978037" cy="185115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5238410" y="2278636"/>
                  <a:ext cx="521160" cy="2532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8" name="Rectangle 37"/>
              <p:cNvSpPr/>
              <p:nvPr/>
            </p:nvSpPr>
            <p:spPr>
              <a:xfrm>
                <a:off x="9144000" y="1781209"/>
                <a:ext cx="468560" cy="1700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336550" y="1781208"/>
              <a:ext cx="260827" cy="2031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339705" y="3836711"/>
            <a:ext cx="5554508" cy="2968238"/>
            <a:chOff x="5238410" y="2278636"/>
            <a:chExt cx="5554508" cy="2968238"/>
          </a:xfrm>
        </p:grpSpPr>
        <p:grpSp>
          <p:nvGrpSpPr>
            <p:cNvPr id="47" name="Group 46"/>
            <p:cNvGrpSpPr/>
            <p:nvPr/>
          </p:nvGrpSpPr>
          <p:grpSpPr>
            <a:xfrm>
              <a:off x="5466171" y="2300206"/>
              <a:ext cx="5326747" cy="2946668"/>
              <a:chOff x="5466171" y="2300206"/>
              <a:chExt cx="5326747" cy="2946668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81" t="40835" r="-227"/>
              <a:stretch/>
            </p:blipFill>
            <p:spPr>
              <a:xfrm>
                <a:off x="5567020" y="2300206"/>
                <a:ext cx="5225898" cy="2946668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>
              <a:xfrm>
                <a:off x="5466171" y="3308779"/>
                <a:ext cx="978037" cy="18511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5238410" y="2278636"/>
              <a:ext cx="521160" cy="253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299866" y="1707153"/>
            <a:ext cx="5554508" cy="5076036"/>
            <a:chOff x="5013169" y="548681"/>
            <a:chExt cx="5554508" cy="5076036"/>
          </a:xfrm>
        </p:grpSpPr>
        <p:grpSp>
          <p:nvGrpSpPr>
            <p:cNvPr id="51" name="Group 50"/>
            <p:cNvGrpSpPr/>
            <p:nvPr/>
          </p:nvGrpSpPr>
          <p:grpSpPr>
            <a:xfrm>
              <a:off x="5013169" y="548681"/>
              <a:ext cx="5554508" cy="5076036"/>
              <a:chOff x="5238410" y="170839"/>
              <a:chExt cx="5554508" cy="5076036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5466171" y="170839"/>
                <a:ext cx="5326747" cy="5076036"/>
                <a:chOff x="5466171" y="170839"/>
                <a:chExt cx="5326747" cy="5076036"/>
              </a:xfrm>
            </p:grpSpPr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81" t="-1920" r="-227" b="1"/>
                <a:stretch/>
              </p:blipFill>
              <p:spPr>
                <a:xfrm>
                  <a:off x="5567020" y="170839"/>
                  <a:ext cx="5225898" cy="5076036"/>
                </a:xfrm>
                <a:prstGeom prst="rect">
                  <a:avLst/>
                </a:prstGeom>
              </p:spPr>
            </p:pic>
            <p:sp>
              <p:nvSpPr>
                <p:cNvPr id="55" name="Rectangle 54"/>
                <p:cNvSpPr/>
                <p:nvPr/>
              </p:nvSpPr>
              <p:spPr>
                <a:xfrm>
                  <a:off x="5466171" y="3308779"/>
                  <a:ext cx="978037" cy="18511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5238410" y="2278636"/>
                <a:ext cx="521160" cy="2532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Rectangle 55"/>
            <p:cNvSpPr/>
            <p:nvPr/>
          </p:nvSpPr>
          <p:spPr>
            <a:xfrm>
              <a:off x="5439825" y="1287672"/>
              <a:ext cx="779142" cy="1495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/>
            <p:cNvSpPr/>
            <p:nvPr/>
          </p:nvSpPr>
          <p:spPr>
            <a:xfrm rot="5400000">
              <a:off x="5721450" y="1100550"/>
              <a:ext cx="577977" cy="952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2" y="1852010"/>
            <a:ext cx="8546592" cy="498043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01551" y="616602"/>
            <a:ext cx="4886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‘</a:t>
            </a:r>
            <a:r>
              <a:rPr lang="nl-NL" sz="2400" dirty="0" err="1" smtClean="0"/>
              <a:t>Temperate</a:t>
            </a:r>
            <a:r>
              <a:rPr lang="nl-NL" sz="2400" dirty="0" smtClean="0"/>
              <a:t>’ (gematigde) faag</a:t>
            </a:r>
            <a:endParaRPr lang="nl-NL" sz="2400" dirty="0"/>
          </a:p>
          <a:p>
            <a:r>
              <a:rPr lang="nl-NL" sz="2400" b="1" dirty="0" err="1" smtClean="0"/>
              <a:t>Profaag</a:t>
            </a:r>
            <a:r>
              <a:rPr lang="nl-NL" sz="2400" b="1" dirty="0" smtClean="0"/>
              <a:t>: </a:t>
            </a:r>
            <a:r>
              <a:rPr lang="nl-NL" sz="2400" dirty="0"/>
              <a:t>Viraal DNA in gastgenoom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08141" y="-25887"/>
            <a:ext cx="9035859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Replicatie van Bacteriofagen - </a:t>
            </a:r>
            <a:r>
              <a:rPr lang="nl-NL" sz="3600" b="1" u="sng" dirty="0" err="1" smtClean="0">
                <a:solidFill>
                  <a:srgbClr val="FF6600"/>
                </a:solidFill>
                <a:latin typeface="+mn-lt"/>
              </a:rPr>
              <a:t>Lysogene</a:t>
            </a:r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sz="3600" b="1" dirty="0">
                <a:solidFill>
                  <a:srgbClr val="FF6600"/>
                </a:solidFill>
                <a:latin typeface="+mn-lt"/>
              </a:rPr>
              <a:t>cyclus</a:t>
            </a:r>
          </a:p>
        </p:txBody>
      </p:sp>
      <p:grpSp>
        <p:nvGrpSpPr>
          <p:cNvPr id="3" name="Groep 2"/>
          <p:cNvGrpSpPr/>
          <p:nvPr/>
        </p:nvGrpSpPr>
        <p:grpSpPr>
          <a:xfrm>
            <a:off x="5627671" y="535330"/>
            <a:ext cx="3287915" cy="1047970"/>
            <a:chOff x="5627671" y="535330"/>
            <a:chExt cx="3287915" cy="1047970"/>
          </a:xfrm>
        </p:grpSpPr>
        <p:grpSp>
          <p:nvGrpSpPr>
            <p:cNvPr id="11" name="Groep 10"/>
            <p:cNvGrpSpPr/>
            <p:nvPr/>
          </p:nvGrpSpPr>
          <p:grpSpPr>
            <a:xfrm>
              <a:off x="5627671" y="535330"/>
              <a:ext cx="3287915" cy="1047970"/>
              <a:chOff x="5627671" y="535330"/>
              <a:chExt cx="3287915" cy="104797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5865002" y="752303"/>
                <a:ext cx="3050584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sz="2400" b="1" dirty="0" err="1">
                    <a:solidFill>
                      <a:srgbClr val="00B0F0"/>
                    </a:solidFill>
                  </a:rPr>
                  <a:t>Lysogeen</a:t>
                </a:r>
                <a:r>
                  <a:rPr lang="nl-NL" sz="2400" b="1" dirty="0">
                    <a:solidFill>
                      <a:srgbClr val="00B0F0"/>
                    </a:solidFill>
                  </a:rPr>
                  <a:t> </a:t>
                </a:r>
                <a:r>
                  <a:rPr lang="nl-NL" sz="2400" b="1" dirty="0" smtClean="0">
                    <a:solidFill>
                      <a:srgbClr val="00B0F0"/>
                    </a:solidFill>
                  </a:rPr>
                  <a:t>kan dus switchen </a:t>
                </a:r>
                <a:r>
                  <a:rPr lang="nl-NL" sz="2400" b="1" dirty="0">
                    <a:solidFill>
                      <a:srgbClr val="00B0F0"/>
                    </a:solidFill>
                  </a:rPr>
                  <a:t>naar </a:t>
                </a:r>
                <a:r>
                  <a:rPr lang="nl-NL" sz="2400" b="1" dirty="0" smtClean="0">
                    <a:solidFill>
                      <a:srgbClr val="00B0F0"/>
                    </a:solidFill>
                  </a:rPr>
                  <a:t>lytisch </a:t>
                </a:r>
                <a:endParaRPr lang="en-GB" sz="24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5" name="Gekromde pijl-rechts 4"/>
              <p:cNvSpPr/>
              <p:nvPr/>
            </p:nvSpPr>
            <p:spPr>
              <a:xfrm>
                <a:off x="5627671" y="535330"/>
                <a:ext cx="216024" cy="474671"/>
              </a:xfrm>
              <a:prstGeom prst="curved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Afgeronde rechthoek 1"/>
            <p:cNvSpPr/>
            <p:nvPr/>
          </p:nvSpPr>
          <p:spPr>
            <a:xfrm>
              <a:off x="5860929" y="752303"/>
              <a:ext cx="2866511" cy="830997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4155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44462" y="128548"/>
            <a:ext cx="8946198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800" b="1" dirty="0">
                <a:solidFill>
                  <a:srgbClr val="FF6600"/>
                </a:solidFill>
                <a:latin typeface="+mn-lt"/>
              </a:rPr>
              <a:t>Bescherming bacteriën tegen </a:t>
            </a:r>
            <a:r>
              <a:rPr lang="nl-NL" sz="3800" b="1" dirty="0" smtClean="0">
                <a:solidFill>
                  <a:srgbClr val="FF6600"/>
                </a:solidFill>
                <a:latin typeface="+mn-lt"/>
              </a:rPr>
              <a:t>bacteriofagen</a:t>
            </a:r>
            <a:endParaRPr lang="nl-NL" sz="38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9262" y="1268760"/>
            <a:ext cx="7894637" cy="491614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None/>
            </a:pPr>
            <a:r>
              <a:rPr lang="nl-NL" sz="2400" dirty="0"/>
              <a:t>1. </a:t>
            </a:r>
            <a:r>
              <a:rPr lang="nl-NL" sz="2400" dirty="0" smtClean="0"/>
              <a:t>	Natuurlijke </a:t>
            </a:r>
            <a:r>
              <a:rPr lang="nl-NL" sz="2400" dirty="0"/>
              <a:t>selectie: evolutie van bacteriële </a:t>
            </a:r>
            <a:r>
              <a:rPr lang="nl-NL" sz="2400" dirty="0" smtClean="0"/>
              <a:t>receptoren, virussen </a:t>
            </a:r>
            <a:r>
              <a:rPr lang="nl-NL" sz="2400" dirty="0"/>
              <a:t>herkennen receptoren niet</a:t>
            </a:r>
          </a:p>
          <a:p>
            <a:pPr marL="444500" indent="-444500">
              <a:buNone/>
            </a:pPr>
            <a:endParaRPr lang="nl-NL" sz="2400" dirty="0"/>
          </a:p>
          <a:p>
            <a:pPr marL="444500" indent="-444500">
              <a:buNone/>
            </a:pPr>
            <a:r>
              <a:rPr lang="nl-NL" sz="2400" dirty="0"/>
              <a:t>2. </a:t>
            </a:r>
            <a:r>
              <a:rPr lang="nl-NL" sz="2400" dirty="0" smtClean="0"/>
              <a:t>	Restrictie-enzymen: knippen </a:t>
            </a:r>
            <a:r>
              <a:rPr lang="nl-NL" sz="2400" dirty="0"/>
              <a:t>virus DNA (eigen sites beschermt door </a:t>
            </a:r>
            <a:r>
              <a:rPr lang="nl-NL" sz="2400" dirty="0" err="1"/>
              <a:t>methylatie</a:t>
            </a:r>
            <a:r>
              <a:rPr lang="nl-NL" sz="2400" dirty="0"/>
              <a:t>)</a:t>
            </a:r>
          </a:p>
          <a:p>
            <a:pPr marL="444500" indent="-444500">
              <a:buNone/>
            </a:pPr>
            <a:endParaRPr lang="nl-NL" sz="2400" dirty="0"/>
          </a:p>
          <a:p>
            <a:pPr marL="444500" indent="-444500">
              <a:buNone/>
            </a:pPr>
            <a:r>
              <a:rPr lang="nl-NL" sz="2400" dirty="0"/>
              <a:t>3. </a:t>
            </a:r>
            <a:r>
              <a:rPr lang="nl-NL" sz="2400" dirty="0" smtClean="0"/>
              <a:t>	</a:t>
            </a:r>
            <a:r>
              <a:rPr lang="nl-NL" sz="2400" dirty="0" err="1" smtClean="0"/>
              <a:t>Coexistentie</a:t>
            </a:r>
            <a:r>
              <a:rPr lang="nl-NL" sz="2400" dirty="0" smtClean="0"/>
              <a:t> (bacterie en virus leven ‘naast’ elkaar) - </a:t>
            </a:r>
            <a:r>
              <a:rPr lang="nl-NL" sz="2400" dirty="0" err="1" smtClean="0"/>
              <a:t>Lysogene</a:t>
            </a:r>
            <a:r>
              <a:rPr lang="nl-NL" sz="2400" dirty="0" smtClean="0"/>
              <a:t> </a:t>
            </a:r>
            <a:r>
              <a:rPr lang="nl-NL" sz="2400" dirty="0"/>
              <a:t>cyclus</a:t>
            </a:r>
          </a:p>
          <a:p>
            <a:pPr marL="444500" indent="-444500">
              <a:buNone/>
            </a:pPr>
            <a:r>
              <a:rPr lang="nl-NL" sz="2400" dirty="0"/>
              <a:t> </a:t>
            </a:r>
          </a:p>
          <a:p>
            <a:pPr marL="444500" indent="-444500">
              <a:buNone/>
            </a:pPr>
            <a:r>
              <a:rPr lang="nl-NL" sz="2400" dirty="0"/>
              <a:t>4. </a:t>
            </a:r>
            <a:r>
              <a:rPr lang="nl-NL" sz="2400" dirty="0" smtClean="0"/>
              <a:t>	CRISPR-Cas: </a:t>
            </a:r>
            <a:r>
              <a:rPr lang="nl-NL" sz="2400" dirty="0" err="1"/>
              <a:t>Clustered</a:t>
            </a:r>
            <a:r>
              <a:rPr lang="nl-NL" sz="2400" dirty="0"/>
              <a:t> </a:t>
            </a:r>
            <a:r>
              <a:rPr lang="nl-NL" sz="2400" dirty="0" err="1"/>
              <a:t>Regulatory</a:t>
            </a:r>
            <a:r>
              <a:rPr lang="nl-NL" sz="2400" dirty="0"/>
              <a:t> </a:t>
            </a:r>
            <a:r>
              <a:rPr lang="nl-NL" sz="2400" dirty="0" err="1"/>
              <a:t>Interspaced</a:t>
            </a:r>
            <a:r>
              <a:rPr lang="nl-NL" sz="2400" dirty="0"/>
              <a:t> Short </a:t>
            </a:r>
            <a:r>
              <a:rPr lang="nl-NL" sz="2400" dirty="0" err="1"/>
              <a:t>Palindromic</a:t>
            </a:r>
            <a:r>
              <a:rPr lang="nl-NL" sz="2400" dirty="0"/>
              <a:t> </a:t>
            </a:r>
            <a:r>
              <a:rPr lang="nl-NL" sz="2400" dirty="0" err="1"/>
              <a:t>Repeats</a:t>
            </a:r>
            <a:r>
              <a:rPr lang="nl-NL" sz="2400" dirty="0"/>
              <a:t>, waartussen ‘</a:t>
            </a:r>
            <a:r>
              <a:rPr lang="nl-NL" sz="2400" dirty="0" err="1"/>
              <a:t>spacer</a:t>
            </a:r>
            <a:r>
              <a:rPr lang="nl-NL" sz="2400" dirty="0"/>
              <a:t> DNA’ (Cas = </a:t>
            </a:r>
            <a:r>
              <a:rPr lang="nl-NL" sz="2400" u="sng" dirty="0"/>
              <a:t>C</a:t>
            </a:r>
            <a:r>
              <a:rPr lang="nl-NL" sz="2400" dirty="0"/>
              <a:t>RISP </a:t>
            </a:r>
            <a:r>
              <a:rPr lang="nl-NL" sz="2400" u="sng" dirty="0" err="1"/>
              <a:t>a</a:t>
            </a:r>
            <a:r>
              <a:rPr lang="nl-NL" sz="2400" dirty="0" err="1"/>
              <a:t>ssociated</a:t>
            </a:r>
            <a:r>
              <a:rPr lang="nl-NL" sz="2400" dirty="0"/>
              <a:t> </a:t>
            </a:r>
            <a:r>
              <a:rPr lang="nl-NL" sz="2400" u="sng" dirty="0" err="1"/>
              <a:t>p</a:t>
            </a:r>
            <a:r>
              <a:rPr lang="nl-NL" sz="2400" dirty="0" err="1"/>
              <a:t>rotein</a:t>
            </a:r>
            <a:r>
              <a:rPr lang="nl-NL" sz="2400" dirty="0" smtClean="0"/>
              <a:t>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69242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4180" y="57704"/>
            <a:ext cx="3754437" cy="212669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Bescherming bacteriën tegen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bacteriofagen 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194180" y="2311400"/>
            <a:ext cx="3417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>
                <a:sym typeface="Wingdings" panose="05000000000000000000" pitchFamily="2" charset="2"/>
              </a:rPr>
              <a:t> </a:t>
            </a:r>
            <a:r>
              <a:rPr lang="nl-NL" sz="2000" dirty="0" smtClean="0"/>
              <a:t>CRISPR-Cas (zie ook Hs 19):</a:t>
            </a:r>
          </a:p>
          <a:p>
            <a:endParaRPr lang="nl-NL" sz="2000" dirty="0" smtClean="0"/>
          </a:p>
          <a:p>
            <a:r>
              <a:rPr lang="nl-NL" sz="2000" dirty="0" smtClean="0"/>
              <a:t>Het ‘</a:t>
            </a:r>
            <a:r>
              <a:rPr lang="nl-NL" sz="2000" dirty="0" err="1" smtClean="0"/>
              <a:t>Spacer</a:t>
            </a:r>
            <a:r>
              <a:rPr lang="nl-NL" sz="2000" dirty="0" smtClean="0"/>
              <a:t> DNA’ is gelijk aan DNA van een bacteriofaag (virus) waarmee de bacterie eerder is geïnfecteerd.</a:t>
            </a:r>
          </a:p>
          <a:p>
            <a:endParaRPr lang="nl-NL" sz="2000" dirty="0" smtClean="0"/>
          </a:p>
          <a:p>
            <a:r>
              <a:rPr lang="nl-NL" sz="2000" dirty="0" smtClean="0"/>
              <a:t>Het immuunsysteem van de bacterie (met dus een geheugen), wat geactiveerd wordt bij eenzelfde infectie.</a:t>
            </a:r>
            <a:endParaRPr lang="nl-NL" sz="2000" dirty="0"/>
          </a:p>
          <a:p>
            <a:endParaRPr lang="nl-NL" sz="20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37"/>
          <a:stretch/>
        </p:blipFill>
        <p:spPr>
          <a:xfrm>
            <a:off x="4670929" y="11984"/>
            <a:ext cx="3939241" cy="229687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29" y="0"/>
            <a:ext cx="3939241" cy="69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321427" y="1909419"/>
            <a:ext cx="795861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>
              <a:buFont typeface="Arial" panose="020B0604020202020204" pitchFamily="34" charset="0"/>
              <a:buNone/>
            </a:pPr>
            <a:r>
              <a:rPr lang="nl-NL" sz="2800" dirty="0"/>
              <a:t>Veel variaties </a:t>
            </a:r>
            <a:r>
              <a:rPr lang="nl-NL" sz="2800" dirty="0" smtClean="0"/>
              <a:t>mogelijk, getoond a.d.h.v. voorbeelden:</a:t>
            </a:r>
          </a:p>
          <a:p>
            <a:pPr marL="361950" indent="-361950">
              <a:buFont typeface="Arial" panose="020B0604020202020204" pitchFamily="34" charset="0"/>
              <a:buNone/>
            </a:pPr>
            <a:endParaRPr lang="nl-NL" sz="2800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/>
              <a:t>Bacteriofagen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/>
              <a:t>Dierlijke virussen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Plantaardige </a:t>
            </a:r>
            <a:r>
              <a:rPr lang="nl-NL" sz="2400" dirty="0" smtClean="0">
                <a:solidFill>
                  <a:schemeClr val="bg1">
                    <a:lumMod val="65000"/>
                  </a:schemeClr>
                </a:solidFill>
              </a:rPr>
              <a:t>virussen</a:t>
            </a:r>
          </a:p>
          <a:p>
            <a:pPr>
              <a:tabLst>
                <a:tab pos="180975" algn="l"/>
              </a:tabLst>
            </a:pPr>
            <a:endParaRPr lang="nl-NL" sz="2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74002" y="229363"/>
            <a:ext cx="8053461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Replicatie (en eigenschappen) van virussen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487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310" y="0"/>
            <a:ext cx="7886700" cy="1325563"/>
          </a:xfrm>
        </p:spPr>
        <p:txBody>
          <a:bodyPr/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Lesmateriaal Biologie 3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110" y="1109114"/>
            <a:ext cx="7886700" cy="2876146"/>
          </a:xfrm>
        </p:spPr>
        <p:txBody>
          <a:bodyPr>
            <a:normAutofit/>
          </a:bodyPr>
          <a:lstStyle/>
          <a:p>
            <a:pPr lvl="0"/>
            <a:r>
              <a:rPr lang="nl-NL" sz="2400" dirty="0" smtClean="0"/>
              <a:t>Hoofdstuk 16: </a:t>
            </a:r>
            <a:r>
              <a:rPr lang="nl-NL" sz="2400" dirty="0" err="1" smtClean="0"/>
              <a:t>Nucleic</a:t>
            </a:r>
            <a:r>
              <a:rPr lang="nl-NL" sz="2400" dirty="0" smtClean="0"/>
              <a:t> </a:t>
            </a:r>
            <a:r>
              <a:rPr lang="nl-NL" sz="2400" dirty="0" err="1" smtClean="0"/>
              <a:t>acids</a:t>
            </a:r>
            <a:r>
              <a:rPr lang="nl-NL" sz="2400" dirty="0" smtClean="0"/>
              <a:t> </a:t>
            </a:r>
            <a:r>
              <a:rPr lang="nl-NL" sz="2400" dirty="0" err="1" smtClean="0"/>
              <a:t>and</a:t>
            </a:r>
            <a:r>
              <a:rPr lang="nl-NL" sz="2400" dirty="0" smtClean="0"/>
              <a:t> </a:t>
            </a:r>
            <a:r>
              <a:rPr lang="nl-NL" sz="2400" dirty="0" err="1" smtClean="0"/>
              <a:t>inheritance</a:t>
            </a:r>
            <a:endParaRPr lang="nl-NL" sz="2400" dirty="0" smtClean="0"/>
          </a:p>
          <a:p>
            <a:pPr lvl="0"/>
            <a:r>
              <a:rPr lang="nl-NL" sz="2400" dirty="0" smtClean="0"/>
              <a:t>Hoofdstuk 17: </a:t>
            </a:r>
            <a:r>
              <a:rPr lang="nl-NL" sz="2400" dirty="0" err="1" smtClean="0"/>
              <a:t>Expression</a:t>
            </a:r>
            <a:r>
              <a:rPr lang="nl-NL" sz="2400" dirty="0" smtClean="0"/>
              <a:t> of </a:t>
            </a:r>
            <a:r>
              <a:rPr lang="nl-NL" sz="2400" dirty="0" err="1"/>
              <a:t>g</a:t>
            </a:r>
            <a:r>
              <a:rPr lang="nl-NL" sz="2400" dirty="0" err="1" smtClean="0"/>
              <a:t>enes</a:t>
            </a:r>
            <a:endParaRPr lang="nl-NL" sz="2400" dirty="0" smtClean="0"/>
          </a:p>
          <a:p>
            <a:pPr lvl="0"/>
            <a:r>
              <a:rPr lang="nl-NL" sz="2400" dirty="0" smtClean="0"/>
              <a:t>Hoofdstuk 18: Control of gene </a:t>
            </a:r>
            <a:r>
              <a:rPr lang="nl-NL" sz="2400" dirty="0" err="1" smtClean="0"/>
              <a:t>expression</a:t>
            </a:r>
            <a:r>
              <a:rPr lang="nl-NL" sz="2400" dirty="0" smtClean="0"/>
              <a:t> (t/m 18.3)</a:t>
            </a:r>
          </a:p>
          <a:p>
            <a:pPr lvl="0"/>
            <a:r>
              <a:rPr lang="nl-NL" sz="2400" dirty="0" smtClean="0"/>
              <a:t>Hoofdstuk 19: DNA </a:t>
            </a:r>
            <a:r>
              <a:rPr lang="nl-NL" sz="2400" dirty="0" err="1" smtClean="0"/>
              <a:t>technology</a:t>
            </a:r>
            <a:r>
              <a:rPr lang="nl-NL" sz="2400" dirty="0" smtClean="0"/>
              <a:t> (t/m 19.2)</a:t>
            </a:r>
          </a:p>
          <a:p>
            <a:pPr lvl="0"/>
            <a:r>
              <a:rPr lang="nl-NL" sz="2400" dirty="0" smtClean="0"/>
              <a:t>Hoofdstuk 20: The </a:t>
            </a:r>
            <a:r>
              <a:rPr lang="nl-NL" sz="2400" dirty="0" err="1" smtClean="0"/>
              <a:t>evolution</a:t>
            </a:r>
            <a:r>
              <a:rPr lang="nl-NL" sz="2400" dirty="0" smtClean="0"/>
              <a:t> of </a:t>
            </a:r>
            <a:r>
              <a:rPr lang="nl-NL" sz="2400" dirty="0" err="1" smtClean="0"/>
              <a:t>genomes</a:t>
            </a:r>
            <a:r>
              <a:rPr lang="nl-NL" sz="2400" dirty="0" smtClean="0"/>
              <a:t> (t/m 20.5)</a:t>
            </a:r>
          </a:p>
          <a:p>
            <a:pPr lvl="0"/>
            <a:r>
              <a:rPr lang="nl-NL" sz="2400" b="1" dirty="0" smtClean="0"/>
              <a:t>Hoofdstuk 26: </a:t>
            </a:r>
            <a:r>
              <a:rPr lang="nl-NL" sz="2400" b="1" dirty="0" err="1" smtClean="0"/>
              <a:t>Introduction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to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viruses</a:t>
            </a:r>
            <a:r>
              <a:rPr lang="nl-NL" sz="2400" b="1" dirty="0" smtClean="0"/>
              <a:t> (m.n. stof in PP)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3755"/>
          <a:stretch/>
        </p:blipFill>
        <p:spPr bwMode="auto">
          <a:xfrm>
            <a:off x="355110" y="4173194"/>
            <a:ext cx="2490494" cy="2343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160" y="4163897"/>
            <a:ext cx="3349770" cy="2442887"/>
          </a:xfrm>
          <a:prstGeom prst="rect">
            <a:avLst/>
          </a:prstGeom>
        </p:spPr>
      </p:pic>
      <p:pic>
        <p:nvPicPr>
          <p:cNvPr id="21" name="Picture 2" descr="D:\Books\Biology_Campbell_Figures\20_labeled_images\20_06HumanDNATypes-L.jpg">
            <a:extLst>
              <a:ext uri="{FF2B5EF4-FFF2-40B4-BE49-F238E27FC236}">
                <a16:creationId xmlns:a16="http://schemas.microsoft.com/office/drawing/2014/main" id="{EA3F42A4-4ECE-2243-AB33-F6971A0BD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8"/>
          <a:stretch/>
        </p:blipFill>
        <p:spPr bwMode="auto">
          <a:xfrm>
            <a:off x="6534930" y="4163897"/>
            <a:ext cx="2501604" cy="234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godandscience.org/images/dna-helix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556">
            <a:off x="6150932" y="42685"/>
            <a:ext cx="3715152" cy="27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6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214663" y="1603152"/>
            <a:ext cx="3889978" cy="466556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200" u="sng" dirty="0" smtClean="0"/>
              <a:t>Verschillende </a:t>
            </a:r>
            <a:r>
              <a:rPr lang="nl-NL" sz="2200" u="sng" dirty="0" err="1" smtClean="0"/>
              <a:t>klasses</a:t>
            </a:r>
            <a:r>
              <a:rPr lang="nl-NL" sz="2200" u="sng" dirty="0" smtClean="0"/>
              <a:t>: </a:t>
            </a:r>
          </a:p>
          <a:p>
            <a:pPr marL="0" indent="0">
              <a:buNone/>
              <a:tabLst>
                <a:tab pos="1431925" algn="l"/>
              </a:tabLst>
            </a:pPr>
            <a:r>
              <a:rPr lang="nl-NL" sz="2200" dirty="0" err="1" smtClean="0"/>
              <a:t>dsDNA</a:t>
            </a:r>
            <a:r>
              <a:rPr lang="nl-NL" sz="2200" dirty="0" smtClean="0"/>
              <a:t> (I)	</a:t>
            </a:r>
            <a:r>
              <a:rPr lang="nl-NL" sz="2200" dirty="0" err="1" smtClean="0"/>
              <a:t>dsRNA</a:t>
            </a:r>
            <a:r>
              <a:rPr lang="nl-NL" sz="2200" dirty="0" smtClean="0"/>
              <a:t> </a:t>
            </a:r>
            <a:r>
              <a:rPr lang="nl-NL" sz="2200" dirty="0"/>
              <a:t>(</a:t>
            </a:r>
            <a:r>
              <a:rPr lang="nl-NL" sz="2200" dirty="0" smtClean="0"/>
              <a:t>III)</a:t>
            </a:r>
          </a:p>
          <a:p>
            <a:pPr marL="0" indent="0">
              <a:buNone/>
              <a:tabLst>
                <a:tab pos="1431925" algn="l"/>
              </a:tabLst>
            </a:pPr>
            <a:r>
              <a:rPr lang="nl-NL" sz="2200" dirty="0" err="1" smtClean="0"/>
              <a:t>ssDNA</a:t>
            </a:r>
            <a:r>
              <a:rPr lang="nl-NL" sz="2200" dirty="0" smtClean="0"/>
              <a:t> (II) 	</a:t>
            </a:r>
            <a:r>
              <a:rPr lang="nl-NL" sz="2200" dirty="0" err="1" smtClean="0"/>
              <a:t>ssRNA</a:t>
            </a:r>
            <a:r>
              <a:rPr lang="nl-NL" sz="2200" dirty="0" smtClean="0"/>
              <a:t> (IV, V, VI)</a:t>
            </a:r>
            <a:endParaRPr lang="nl-NL" sz="2200" dirty="0"/>
          </a:p>
          <a:p>
            <a:pPr marL="0" indent="0">
              <a:buNone/>
            </a:pPr>
            <a:endParaRPr lang="nl-NL" sz="2200" dirty="0"/>
          </a:p>
          <a:p>
            <a:pPr marL="0" indent="0">
              <a:buNone/>
            </a:pPr>
            <a:endParaRPr lang="nl-NL" sz="2000" dirty="0" smtClean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Veel variatie in infectiemethode </a:t>
            </a:r>
          </a:p>
          <a:p>
            <a:pPr marL="0" indent="0">
              <a:buNone/>
            </a:pPr>
            <a:r>
              <a:rPr lang="nl-NL" sz="2000" dirty="0"/>
              <a:t>en </a:t>
            </a:r>
            <a:r>
              <a:rPr lang="nl-NL" sz="2000" dirty="0" smtClean="0"/>
              <a:t>replicatie</a:t>
            </a: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Host range </a:t>
            </a:r>
            <a:r>
              <a:rPr lang="nl-NL" sz="2000" dirty="0" smtClean="0"/>
              <a:t>varieert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Vb. Mazelen alleen mensen</a:t>
            </a:r>
          </a:p>
          <a:p>
            <a:pPr marL="0" indent="0">
              <a:buNone/>
            </a:pPr>
            <a:endParaRPr lang="nl-NL" sz="2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9741" y="126512"/>
            <a:ext cx="4982019" cy="107023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Replicatie van virussen die dieren infecteren</a:t>
            </a:r>
            <a:endParaRPr lang="nl-NL" sz="36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4554598" y="3016651"/>
            <a:ext cx="1457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(+)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ssRNA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virussen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hthoek 8"/>
          <p:cNvSpPr/>
          <p:nvPr/>
        </p:nvSpPr>
        <p:spPr>
          <a:xfrm>
            <a:off x="4554598" y="5001842"/>
            <a:ext cx="112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−)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ssRNA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virussen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716" y="48854"/>
            <a:ext cx="3250823" cy="67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4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</a:t>
            </a:r>
            <a:r>
              <a:rPr lang="nl-NL" sz="2600" dirty="0"/>
              <a:t>2</a:t>
            </a:r>
            <a:r>
              <a:rPr lang="nl-NL" sz="2600" dirty="0" smtClean="0"/>
              <a:t>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4562454" y="2145890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64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72200" y="4437112"/>
            <a:ext cx="208823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1" y="1006402"/>
            <a:ext cx="85915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07038" y="5049498"/>
            <a:ext cx="4336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altLang="nl-NL" sz="1600" dirty="0" smtClean="0">
                <a:solidFill>
                  <a:schemeClr val="accent1">
                    <a:lumMod val="75000"/>
                  </a:schemeClr>
                </a:solidFill>
              </a:rPr>
              <a:t>Uit: Brock, </a:t>
            </a:r>
            <a:r>
              <a:rPr lang="nl-NL" altLang="nl-NL" sz="1600" dirty="0" err="1" smtClean="0">
                <a:solidFill>
                  <a:schemeClr val="accent1">
                    <a:lumMod val="75000"/>
                  </a:schemeClr>
                </a:solidFill>
              </a:rPr>
              <a:t>Microbiology</a:t>
            </a:r>
            <a:r>
              <a:rPr lang="nl-NL" altLang="nl-NL" sz="1600" dirty="0" smtClean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nl-NL" altLang="nl-NL" sz="1600" dirty="0" err="1" smtClean="0">
                <a:solidFill>
                  <a:schemeClr val="accent1">
                    <a:lumMod val="75000"/>
                  </a:schemeClr>
                </a:solidFill>
              </a:rPr>
              <a:t>organisms</a:t>
            </a:r>
            <a:r>
              <a:rPr lang="nl-NL" altLang="nl-NL" sz="1600" dirty="0" smtClean="0">
                <a:solidFill>
                  <a:schemeClr val="accent1">
                    <a:lumMod val="75000"/>
                  </a:schemeClr>
                </a:solidFill>
              </a:rPr>
              <a:t> 14th </a:t>
            </a:r>
            <a:r>
              <a:rPr lang="nl-NL" altLang="nl-NL" sz="1600" dirty="0" err="1" smtClean="0">
                <a:solidFill>
                  <a:schemeClr val="accent1">
                    <a:lumMod val="75000"/>
                  </a:schemeClr>
                </a:solidFill>
              </a:rPr>
              <a:t>ed</a:t>
            </a:r>
            <a:endParaRPr lang="nl-NL" altLang="nl-NL" sz="16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1098" y="5597752"/>
            <a:ext cx="7739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nl-NL" altLang="nl-NL" sz="1600" b="1" dirty="0" smtClean="0"/>
              <a:t>DNA virussen:  </a:t>
            </a:r>
            <a:r>
              <a:rPr lang="nl-NL" altLang="nl-NL" sz="1600" dirty="0" smtClean="0"/>
              <a:t>gebruiken DNA </a:t>
            </a:r>
            <a:r>
              <a:rPr lang="nl-NL" altLang="nl-NL" sz="1600" dirty="0" err="1" smtClean="0"/>
              <a:t>polymerases</a:t>
            </a:r>
            <a:r>
              <a:rPr lang="nl-NL" altLang="nl-NL" sz="1600" dirty="0" smtClean="0"/>
              <a:t> van gastheercel om genoom </a:t>
            </a:r>
            <a:r>
              <a:rPr lang="nl-NL" altLang="nl-NL" sz="1600" dirty="0" err="1" smtClean="0"/>
              <a:t>the</a:t>
            </a:r>
            <a:r>
              <a:rPr lang="nl-NL" altLang="nl-NL" sz="1600" dirty="0" smtClean="0"/>
              <a:t> synthetiseren</a:t>
            </a:r>
          </a:p>
          <a:p>
            <a:pPr>
              <a:defRPr/>
            </a:pPr>
            <a:r>
              <a:rPr lang="nl-NL" altLang="nl-NL" sz="1600" b="1" dirty="0" smtClean="0"/>
              <a:t>RNA virussen</a:t>
            </a:r>
            <a:r>
              <a:rPr lang="nl-NL" altLang="nl-NL" sz="1600" dirty="0" smtClean="0"/>
              <a:t>:  gebruiken in het algemeen viraal gecodeerde RNA </a:t>
            </a:r>
            <a:r>
              <a:rPr lang="nl-NL" altLang="nl-NL" sz="1600" dirty="0" err="1" smtClean="0"/>
              <a:t>polymerases</a:t>
            </a:r>
            <a:r>
              <a:rPr lang="nl-NL" altLang="nl-NL" sz="1600" dirty="0" smtClean="0"/>
              <a:t> om genoom te synthetiseren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09741" y="126513"/>
            <a:ext cx="8658034" cy="77772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Replicatie van virussen die dieren infecteren</a:t>
            </a:r>
            <a:endParaRPr lang="nl-NL" sz="36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016000" y="4023360"/>
            <a:ext cx="2153920" cy="274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1544320" y="1117600"/>
            <a:ext cx="3352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02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4970" y="243207"/>
            <a:ext cx="8649970" cy="864234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FF6600"/>
                </a:solidFill>
                <a:latin typeface="+mn-lt"/>
              </a:rPr>
              <a:t>Virussen</a:t>
            </a:r>
            <a:r>
              <a:rPr lang="en-US" b="1" dirty="0" smtClean="0">
                <a:solidFill>
                  <a:srgbClr val="FF6600"/>
                </a:solidFill>
                <a:latin typeface="+mn-lt"/>
              </a:rPr>
              <a:t> in </a:t>
            </a:r>
            <a:r>
              <a:rPr lang="en-US" b="1" dirty="0" err="1" smtClean="0">
                <a:solidFill>
                  <a:srgbClr val="FF6600"/>
                </a:solidFill>
                <a:latin typeface="+mn-lt"/>
              </a:rPr>
              <a:t>dieren</a:t>
            </a:r>
            <a:r>
              <a:rPr lang="en-US" b="1" dirty="0" smtClean="0">
                <a:solidFill>
                  <a:srgbClr val="FF6600"/>
                </a:solidFill>
                <a:latin typeface="+mn-lt"/>
              </a:rPr>
              <a:t> (</a:t>
            </a:r>
            <a:r>
              <a:rPr lang="en-US" b="1" dirty="0" err="1" smtClean="0">
                <a:solidFill>
                  <a:srgbClr val="FF6600"/>
                </a:solidFill>
                <a:latin typeface="+mn-lt"/>
              </a:rPr>
              <a:t>waaronder</a:t>
            </a:r>
            <a:r>
              <a:rPr lang="en-US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FF6600"/>
                </a:solidFill>
                <a:latin typeface="+mn-lt"/>
              </a:rPr>
              <a:t>mensen</a:t>
            </a:r>
            <a:r>
              <a:rPr lang="en-US" b="1" dirty="0" smtClean="0">
                <a:solidFill>
                  <a:srgbClr val="FF6600"/>
                </a:solidFill>
                <a:latin typeface="+mn-lt"/>
              </a:rPr>
              <a:t>)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477520" y="1290320"/>
            <a:ext cx="7955279" cy="4947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1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3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</a:rPr>
              <a:t>Een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aantal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voorbeelden</a:t>
            </a:r>
            <a:r>
              <a:rPr lang="en-US" sz="2400" dirty="0" smtClean="0">
                <a:solidFill>
                  <a:schemeClr val="tx1"/>
                </a:solidFill>
              </a:rPr>
              <a:t> (</a:t>
            </a:r>
            <a:r>
              <a:rPr lang="en-US" sz="2400" dirty="0" err="1" smtClean="0">
                <a:solidFill>
                  <a:schemeClr val="tx1"/>
                </a:solidFill>
              </a:rPr>
              <a:t>verschillende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replicatiemethoden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verschillende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ziektebeelden</a:t>
            </a:r>
            <a:r>
              <a:rPr lang="en-US" sz="2400" dirty="0" smtClean="0">
                <a:solidFill>
                  <a:schemeClr val="tx1"/>
                </a:solidFill>
              </a:rPr>
              <a:t>) om de </a:t>
            </a:r>
            <a:r>
              <a:rPr lang="en-US" sz="2400" dirty="0" err="1" smtClean="0">
                <a:solidFill>
                  <a:schemeClr val="tx1"/>
                </a:solidFill>
              </a:rPr>
              <a:t>variatie</a:t>
            </a:r>
            <a:r>
              <a:rPr lang="en-US" sz="2400" dirty="0" smtClean="0">
                <a:solidFill>
                  <a:schemeClr val="tx1"/>
                </a:solidFill>
              </a:rPr>
              <a:t> in </a:t>
            </a:r>
            <a:r>
              <a:rPr lang="en-US" sz="2400" dirty="0" err="1" smtClean="0">
                <a:solidFill>
                  <a:schemeClr val="tx1"/>
                </a:solidFill>
              </a:rPr>
              <a:t>virussen</a:t>
            </a:r>
            <a:r>
              <a:rPr lang="en-US" sz="2400" dirty="0" smtClean="0">
                <a:solidFill>
                  <a:schemeClr val="tx1"/>
                </a:solidFill>
              </a:rPr>
              <a:t> te </a:t>
            </a:r>
            <a:r>
              <a:rPr lang="en-US" sz="2400" dirty="0" err="1" smtClean="0">
                <a:solidFill>
                  <a:schemeClr val="tx1"/>
                </a:solidFill>
              </a:rPr>
              <a:t>illustreren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Adenovirus,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I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Herpesvirus,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I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Poliovirus,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IV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Coronavirus,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IV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Ebola 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V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Influenza 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V</a:t>
            </a:r>
          </a:p>
          <a:p>
            <a:pPr marL="447675" indent="-447675">
              <a:buClrTx/>
            </a:pPr>
            <a:r>
              <a:rPr lang="en-US" sz="2400" dirty="0" smtClean="0">
                <a:solidFill>
                  <a:schemeClr val="tx1"/>
                </a:solidFill>
              </a:rPr>
              <a:t>Human immunodeficiency Virus, </a:t>
            </a:r>
            <a:r>
              <a:rPr lang="en-US" sz="2400" dirty="0" err="1" smtClean="0">
                <a:solidFill>
                  <a:schemeClr val="tx1"/>
                </a:solidFill>
              </a:rPr>
              <a:t>klasse</a:t>
            </a:r>
            <a:r>
              <a:rPr lang="en-US" sz="2400" dirty="0" smtClean="0">
                <a:solidFill>
                  <a:schemeClr val="tx1"/>
                </a:solidFill>
              </a:rPr>
              <a:t> VI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341784"/>
            <a:ext cx="8003232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I.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dsDNA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–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Adenovirus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78954" y="1484784"/>
            <a:ext cx="4453086" cy="230425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 err="1" smtClean="0"/>
              <a:t>dsDNA</a:t>
            </a:r>
            <a:endParaRPr lang="nl-NL" sz="2400" dirty="0" smtClean="0"/>
          </a:p>
          <a:p>
            <a:r>
              <a:rPr lang="nl-NL" sz="2400" dirty="0" err="1" smtClean="0"/>
              <a:t>Icosahedral</a:t>
            </a:r>
            <a:r>
              <a:rPr lang="nl-NL" sz="2400" dirty="0" smtClean="0"/>
              <a:t> (20-vlakkig)</a:t>
            </a:r>
          </a:p>
          <a:p>
            <a:r>
              <a:rPr lang="nl-NL" sz="2400" dirty="0" smtClean="0"/>
              <a:t>Geen membraan</a:t>
            </a:r>
          </a:p>
          <a:p>
            <a:r>
              <a:rPr lang="nl-NL" sz="2400" dirty="0" smtClean="0"/>
              <a:t>Verkoudheid</a:t>
            </a:r>
          </a:p>
          <a:p>
            <a:endParaRPr lang="nl-NL" sz="2400" dirty="0" smtClean="0"/>
          </a:p>
        </p:txBody>
      </p:sp>
      <p:pic>
        <p:nvPicPr>
          <p:cNvPr id="1026" name="Picture 2" descr="D:\Books\Biology_Campbell_Figures\26_labeled_images\26_03a_ViralStructure-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2" r="-9"/>
          <a:stretch/>
        </p:blipFill>
        <p:spPr bwMode="auto">
          <a:xfrm>
            <a:off x="5413134" y="1196752"/>
            <a:ext cx="238553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079224" y="3212976"/>
            <a:ext cx="500888" cy="2664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2" descr="http://www.virology.net/Big_Virology/EM/Adeno-F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6" y="3933056"/>
            <a:ext cx="2214880" cy="21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6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341784"/>
            <a:ext cx="8075240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I.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dsDNA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- Herpesvirus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7" name="Picture 5" descr="19_22Figure-L"/>
          <p:cNvPicPr>
            <a:picLocks noChangeAspect="1"/>
          </p:cNvPicPr>
          <p:nvPr/>
        </p:nvPicPr>
        <p:blipFill>
          <a:blip r:embed="rId3" cstate="print"/>
          <a:srcRect b="2316"/>
          <a:stretch>
            <a:fillRect/>
          </a:stretch>
        </p:blipFill>
        <p:spPr>
          <a:xfrm>
            <a:off x="4712360" y="1282049"/>
            <a:ext cx="3677580" cy="53594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78954" y="1484784"/>
            <a:ext cx="3422486" cy="273161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400" dirty="0" err="1" smtClean="0"/>
              <a:t>dsDNA</a:t>
            </a:r>
            <a:endParaRPr lang="nl-NL" sz="2400" dirty="0" smtClean="0"/>
          </a:p>
          <a:p>
            <a:r>
              <a:rPr lang="nl-NL" sz="2400" dirty="0" smtClean="0"/>
              <a:t>Membraan envelop</a:t>
            </a:r>
          </a:p>
          <a:p>
            <a:r>
              <a:rPr lang="nl-NL" sz="2400" dirty="0" smtClean="0"/>
              <a:t>Ziektebeeld bv. koortslip maar verschillende herpes varianten</a:t>
            </a:r>
          </a:p>
          <a:p>
            <a:pPr marL="0" indent="0">
              <a:buNone/>
            </a:pPr>
            <a:endParaRPr lang="nl-NL" sz="2400" dirty="0" smtClean="0"/>
          </a:p>
          <a:p>
            <a:endParaRPr lang="nl-NL" sz="2400" dirty="0" smtClean="0"/>
          </a:p>
        </p:txBody>
      </p:sp>
      <p:pic>
        <p:nvPicPr>
          <p:cNvPr id="5" name="Picture 2" descr="https://upload.wikimedia.org/wikipedia/commons/thumb/d/da/Herpes(PHIL_1573_lores).jpg/266px-Herpes(PHIL_1573_lores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2" y="4434004"/>
            <a:ext cx="2081128" cy="144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42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51520" y="159936"/>
            <a:ext cx="8892480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3 klassen 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 virussen (klasse IV, V, VI)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50404" y="1246808"/>
            <a:ext cx="8694712" cy="535467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 startAt="4"/>
            </a:pPr>
            <a:r>
              <a:rPr lang="nl-NL" sz="2200" dirty="0" smtClean="0"/>
              <a:t>+</a:t>
            </a:r>
            <a:r>
              <a:rPr lang="nl-NL" sz="2200" dirty="0" err="1" smtClean="0"/>
              <a:t>ssRNA</a:t>
            </a:r>
            <a:r>
              <a:rPr lang="nl-NL" sz="2200" dirty="0" smtClean="0"/>
              <a:t> wordt direct gebruikt </a:t>
            </a:r>
            <a:r>
              <a:rPr lang="nl-NL" sz="2200" dirty="0"/>
              <a:t>als mRNA (</a:t>
            </a:r>
            <a:r>
              <a:rPr lang="nl-NL" sz="2200" dirty="0" err="1"/>
              <a:t>positive</a:t>
            </a:r>
            <a:r>
              <a:rPr lang="nl-NL" sz="2200" dirty="0"/>
              <a:t> strand virus)</a:t>
            </a:r>
          </a:p>
          <a:p>
            <a:pPr lvl="1"/>
            <a:r>
              <a:rPr lang="nl-NL" sz="2200" dirty="0"/>
              <a:t>Poliovirus</a:t>
            </a:r>
          </a:p>
          <a:p>
            <a:pPr lvl="1"/>
            <a:r>
              <a:rPr lang="nl-NL" sz="2200" dirty="0"/>
              <a:t>Coronavirus (verkoudheid</a:t>
            </a:r>
            <a:r>
              <a:rPr lang="nl-NL" sz="2200" dirty="0" smtClean="0"/>
              <a:t>)</a:t>
            </a:r>
          </a:p>
          <a:p>
            <a:pPr marL="0" indent="0">
              <a:buNone/>
            </a:pPr>
            <a:endParaRPr lang="nl-NL" sz="2200" dirty="0"/>
          </a:p>
          <a:p>
            <a:pPr marL="514350" indent="-514350">
              <a:buFont typeface="+mj-lt"/>
              <a:buAutoNum type="romanUcPeriod" startAt="4"/>
            </a:pPr>
            <a:r>
              <a:rPr lang="nl-NL" sz="2200" dirty="0" smtClean="0"/>
              <a:t>-</a:t>
            </a:r>
            <a:r>
              <a:rPr lang="nl-NL" sz="2200" dirty="0" err="1" smtClean="0"/>
              <a:t>ssRNA</a:t>
            </a:r>
            <a:r>
              <a:rPr lang="nl-NL" sz="2200" dirty="0" smtClean="0"/>
              <a:t> is </a:t>
            </a:r>
            <a:r>
              <a:rPr lang="nl-NL" sz="2200" dirty="0"/>
              <a:t>template voor mRNA synthese (</a:t>
            </a:r>
            <a:r>
              <a:rPr lang="nl-NL" sz="2200" dirty="0" err="1"/>
              <a:t>negative</a:t>
            </a:r>
            <a:r>
              <a:rPr lang="nl-NL" sz="2200" dirty="0"/>
              <a:t> strand virus)</a:t>
            </a:r>
          </a:p>
          <a:p>
            <a:pPr lvl="1"/>
            <a:r>
              <a:rPr lang="nl-NL" sz="2200" dirty="0"/>
              <a:t>Influenza (griep)</a:t>
            </a:r>
          </a:p>
          <a:p>
            <a:pPr lvl="1"/>
            <a:r>
              <a:rPr lang="nl-NL" sz="2200" dirty="0" smtClean="0"/>
              <a:t>Ebola</a:t>
            </a:r>
            <a:endParaRPr lang="nl-NL" sz="2200" dirty="0"/>
          </a:p>
          <a:p>
            <a:pPr marL="514350" indent="-514350">
              <a:buFont typeface="+mj-lt"/>
              <a:buAutoNum type="romanUcPeriod" startAt="4"/>
            </a:pPr>
            <a:endParaRPr lang="nl-NL" sz="2200" dirty="0"/>
          </a:p>
          <a:p>
            <a:pPr marL="514350" indent="-514350">
              <a:buFont typeface="+mj-lt"/>
              <a:buAutoNum type="romanUcPeriod" startAt="4"/>
            </a:pPr>
            <a:r>
              <a:rPr lang="nl-NL" sz="2200" dirty="0" err="1" smtClean="0"/>
              <a:t>ssRNA</a:t>
            </a:r>
            <a:r>
              <a:rPr lang="nl-NL" sz="2200" dirty="0" smtClean="0"/>
              <a:t> is </a:t>
            </a:r>
            <a:r>
              <a:rPr lang="nl-NL" sz="2200" dirty="0"/>
              <a:t>template voor DNA synthese (retrovirussen</a:t>
            </a:r>
            <a:r>
              <a:rPr lang="nl-NL" sz="2200" dirty="0" smtClean="0"/>
              <a:t>)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9726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977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IV. (+)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- Poliovirus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269921"/>
            <a:ext cx="5266247" cy="3424107"/>
          </a:xfrm>
          <a:prstGeom prst="rect">
            <a:avLst/>
          </a:prstGeom>
        </p:spPr>
        <p:txBody>
          <a:bodyPr vert="horz" lIns="82058" tIns="41029" rIns="82058" bIns="4102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(+)</a:t>
            </a:r>
            <a:r>
              <a:rPr lang="en-US" dirty="0" err="1" smtClean="0"/>
              <a:t>ssRNA</a:t>
            </a:r>
            <a:endParaRPr lang="en-US" dirty="0" smtClean="0"/>
          </a:p>
          <a:p>
            <a:pPr lvl="1"/>
            <a:r>
              <a:rPr lang="en-US" dirty="0" smtClean="0"/>
              <a:t>Picornavirus</a:t>
            </a:r>
          </a:p>
          <a:p>
            <a:pPr lvl="1"/>
            <a:r>
              <a:rPr lang="en-US" dirty="0" smtClean="0"/>
              <a:t>Icosahedral</a:t>
            </a:r>
          </a:p>
          <a:p>
            <a:pPr lvl="1"/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membraan</a:t>
            </a:r>
            <a:r>
              <a:rPr lang="en-US" dirty="0" smtClean="0"/>
              <a:t> envelop</a:t>
            </a:r>
          </a:p>
          <a:p>
            <a:pPr lvl="1"/>
            <a:r>
              <a:rPr lang="en-US" dirty="0" err="1" smtClean="0"/>
              <a:t>Meerdere</a:t>
            </a:r>
            <a:r>
              <a:rPr lang="en-US" dirty="0" smtClean="0"/>
              <a:t> types, 1 type </a:t>
            </a:r>
            <a:r>
              <a:rPr lang="en-US" dirty="0" err="1" smtClean="0"/>
              <a:t>leidt</a:t>
            </a:r>
            <a:r>
              <a:rPr lang="en-US" dirty="0" smtClean="0"/>
              <a:t> tot polio</a:t>
            </a:r>
          </a:p>
          <a:p>
            <a:pPr lvl="1"/>
            <a:endParaRPr lang="en-US" sz="2600" dirty="0" smtClean="0"/>
          </a:p>
          <a:p>
            <a:pPr>
              <a:buFont typeface="Wingdings" pitchFamily="2" charset="2"/>
              <a:buNone/>
            </a:pPr>
            <a:endParaRPr lang="en-US" dirty="0" smtClean="0"/>
          </a:p>
        </p:txBody>
      </p:sp>
      <p:pic>
        <p:nvPicPr>
          <p:cNvPr id="8" name="Picture 1029" descr="19_12FigureA-L"/>
          <p:cNvPicPr>
            <a:picLocks noChangeAspect="1" noChangeArrowheads="1"/>
          </p:cNvPicPr>
          <p:nvPr/>
        </p:nvPicPr>
        <p:blipFill>
          <a:blip r:embed="rId3" cstate="print"/>
          <a:srcRect b="3427"/>
          <a:stretch>
            <a:fillRect/>
          </a:stretch>
        </p:blipFill>
        <p:spPr bwMode="auto">
          <a:xfrm>
            <a:off x="5943601" y="1381682"/>
            <a:ext cx="2692400" cy="2304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://circleofdocs.com/wp-content/uploads/2015/08/polio-kid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31" y="3926286"/>
            <a:ext cx="3875850" cy="235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7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/>
        </p:nvGrpSpPr>
        <p:grpSpPr>
          <a:xfrm>
            <a:off x="4335856" y="2263015"/>
            <a:ext cx="4709564" cy="2215306"/>
            <a:chOff x="4213456" y="1269415"/>
            <a:chExt cx="4709564" cy="2215306"/>
          </a:xfrm>
        </p:grpSpPr>
        <p:pic>
          <p:nvPicPr>
            <p:cNvPr id="2" name="Afbeelding 1"/>
            <p:cNvPicPr>
              <a:picLocks noChangeAspect="1"/>
            </p:cNvPicPr>
            <p:nvPr/>
          </p:nvPicPr>
          <p:blipFill rotWithShape="1">
            <a:blip r:embed="rId2"/>
            <a:srcRect l="58751" t="52815" r="21916" b="18444"/>
            <a:stretch/>
          </p:blipFill>
          <p:spPr>
            <a:xfrm>
              <a:off x="4213456" y="1269415"/>
              <a:ext cx="4709564" cy="1969085"/>
            </a:xfrm>
            <a:prstGeom prst="rect">
              <a:avLst/>
            </a:prstGeom>
          </p:spPr>
        </p:pic>
        <p:sp>
          <p:nvSpPr>
            <p:cNvPr id="3" name="Rechthoek 2"/>
            <p:cNvSpPr/>
            <p:nvPr/>
          </p:nvSpPr>
          <p:spPr>
            <a:xfrm>
              <a:off x="6621780" y="3238500"/>
              <a:ext cx="23012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nl-NL" sz="1000" dirty="0">
                  <a:solidFill>
                    <a:srgbClr val="111111"/>
                  </a:solidFill>
                </a:rPr>
                <a:t>Christopher C </a:t>
              </a:r>
              <a:r>
                <a:rPr lang="nl-NL" sz="1000" dirty="0" err="1" smtClean="0">
                  <a:solidFill>
                    <a:srgbClr val="111111"/>
                  </a:solidFill>
                </a:rPr>
                <a:t>Stobart</a:t>
              </a:r>
              <a:r>
                <a:rPr lang="nl-NL" sz="1000" dirty="0" smtClean="0">
                  <a:solidFill>
                    <a:srgbClr val="111111"/>
                  </a:solidFill>
                </a:rPr>
                <a:t>, </a:t>
              </a:r>
              <a:r>
                <a:rPr lang="nl-NL" sz="1000" u="sng" dirty="0" smtClean="0">
                  <a:solidFill>
                    <a:srgbClr val="777777"/>
                  </a:solidFill>
                  <a:hlinkClick r:id="rId3"/>
                </a:rPr>
                <a:t>Butler </a:t>
              </a:r>
              <a:r>
                <a:rPr lang="nl-NL" sz="1000" u="sng" dirty="0">
                  <a:solidFill>
                    <a:srgbClr val="777777"/>
                  </a:solidFill>
                  <a:hlinkClick r:id="rId3"/>
                </a:rPr>
                <a:t>University </a:t>
              </a:r>
              <a:endParaRPr lang="nl-NL" sz="1000" b="0" i="0" u="sng" dirty="0">
                <a:solidFill>
                  <a:srgbClr val="777777"/>
                </a:solidFill>
                <a:effectLst/>
                <a:hlinkClick r:id="rId3"/>
              </a:endParaRPr>
            </a:p>
          </p:txBody>
        </p:sp>
      </p:grpSp>
      <p:sp>
        <p:nvSpPr>
          <p:cNvPr id="4" name="Title 1"/>
          <p:cNvSpPr txBox="1">
            <a:spLocks/>
          </p:cNvSpPr>
          <p:nvPr/>
        </p:nvSpPr>
        <p:spPr>
          <a:xfrm>
            <a:off x="197332" y="212045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IV. (+)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– Coronavirus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70909" y="1217549"/>
            <a:ext cx="4396739" cy="3777198"/>
          </a:xfrm>
          <a:prstGeom prst="rect">
            <a:avLst/>
          </a:prstGeom>
        </p:spPr>
        <p:txBody>
          <a:bodyPr vert="horz" lIns="82058" tIns="41029" rIns="82058" bIns="41029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-266700">
              <a:tabLst>
                <a:tab pos="360363" algn="l"/>
              </a:tabLst>
            </a:pPr>
            <a:r>
              <a:rPr lang="en-US" dirty="0" smtClean="0"/>
              <a:t>(+)</a:t>
            </a:r>
            <a:r>
              <a:rPr lang="en-US" dirty="0" err="1" smtClean="0"/>
              <a:t>ssRNA</a:t>
            </a:r>
            <a:endParaRPr lang="en-US" dirty="0" smtClean="0"/>
          </a:p>
          <a:p>
            <a:pPr marL="266700" lvl="1" indent="-266700">
              <a:tabLst>
                <a:tab pos="360363" algn="l"/>
              </a:tabLst>
            </a:pPr>
            <a:r>
              <a:rPr lang="en-US" dirty="0" smtClean="0"/>
              <a:t>Coronavirus</a:t>
            </a:r>
          </a:p>
          <a:p>
            <a:pPr marL="266700" lvl="1" indent="-266700">
              <a:tabLst>
                <a:tab pos="360363" algn="l"/>
              </a:tabLst>
            </a:pPr>
            <a:r>
              <a:rPr lang="en-US" dirty="0" err="1" smtClean="0"/>
              <a:t>Membraan</a:t>
            </a:r>
            <a:r>
              <a:rPr lang="en-US" dirty="0" smtClean="0"/>
              <a:t> envelop</a:t>
            </a:r>
          </a:p>
          <a:p>
            <a:pPr marL="266700" lvl="1" indent="-266700">
              <a:tabLst>
                <a:tab pos="360363" algn="l"/>
              </a:tabLst>
            </a:pPr>
            <a:r>
              <a:rPr lang="en-US" dirty="0" err="1" smtClean="0"/>
              <a:t>Normaal</a:t>
            </a:r>
            <a:r>
              <a:rPr lang="en-US" dirty="0" smtClean="0"/>
              <a:t> </a:t>
            </a:r>
            <a:r>
              <a:rPr lang="en-US" dirty="0" err="1" smtClean="0"/>
              <a:t>gesproken</a:t>
            </a:r>
            <a:r>
              <a:rPr lang="en-US" dirty="0" smtClean="0"/>
              <a:t> </a:t>
            </a:r>
            <a:r>
              <a:rPr lang="en-US" dirty="0" err="1" smtClean="0"/>
              <a:t>milde</a:t>
            </a:r>
            <a:r>
              <a:rPr lang="en-US" dirty="0" smtClean="0"/>
              <a:t> </a:t>
            </a:r>
            <a:r>
              <a:rPr lang="en-US" dirty="0" err="1" smtClean="0"/>
              <a:t>klachten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de </a:t>
            </a:r>
            <a:r>
              <a:rPr lang="en-US" dirty="0" err="1" smtClean="0"/>
              <a:t>mens</a:t>
            </a:r>
            <a:r>
              <a:rPr lang="en-US" dirty="0" smtClean="0"/>
              <a:t> </a:t>
            </a:r>
          </a:p>
          <a:p>
            <a:pPr marL="266700" lvl="1" indent="-266700">
              <a:tabLst>
                <a:tab pos="360363" algn="l"/>
              </a:tabLst>
            </a:pPr>
            <a:r>
              <a:rPr lang="en-US" dirty="0" err="1" smtClean="0"/>
              <a:t>Aggressievere</a:t>
            </a:r>
            <a:r>
              <a:rPr lang="en-US" dirty="0" smtClean="0"/>
              <a:t> </a:t>
            </a:r>
            <a:r>
              <a:rPr lang="en-US" dirty="0" err="1" smtClean="0"/>
              <a:t>voorbeelden</a:t>
            </a:r>
            <a:r>
              <a:rPr lang="en-US" dirty="0" smtClean="0"/>
              <a:t>: </a:t>
            </a:r>
          </a:p>
          <a:p>
            <a:pPr marL="266700" lvl="1" indent="-266700">
              <a:buNone/>
              <a:tabLst>
                <a:tab pos="360363" algn="l"/>
              </a:tabLst>
            </a:pPr>
            <a:r>
              <a:rPr lang="en-US" dirty="0"/>
              <a:t>	</a:t>
            </a:r>
            <a:r>
              <a:rPr lang="en-US" dirty="0" smtClean="0"/>
              <a:t>- SARS-</a:t>
            </a:r>
            <a:r>
              <a:rPr lang="en-US" dirty="0" err="1" smtClean="0"/>
              <a:t>CoV</a:t>
            </a:r>
            <a:endParaRPr lang="en-US" dirty="0" smtClean="0"/>
          </a:p>
          <a:p>
            <a:pPr marL="266700" lvl="1" indent="-266700">
              <a:buNone/>
              <a:tabLst>
                <a:tab pos="360363" algn="l"/>
              </a:tabLst>
            </a:pPr>
            <a:r>
              <a:rPr lang="en-US" dirty="0"/>
              <a:t>	</a:t>
            </a:r>
            <a:r>
              <a:rPr lang="en-US" dirty="0" smtClean="0"/>
              <a:t>- MERS-</a:t>
            </a:r>
            <a:r>
              <a:rPr lang="en-US" dirty="0" err="1" smtClean="0"/>
              <a:t>CoV</a:t>
            </a:r>
            <a:endParaRPr lang="en-US" dirty="0" smtClean="0"/>
          </a:p>
          <a:p>
            <a:pPr marL="266700" lvl="1" indent="-266700">
              <a:buNone/>
              <a:tabLst>
                <a:tab pos="360363" algn="l"/>
              </a:tabLst>
            </a:pPr>
            <a:r>
              <a:rPr lang="en-US" dirty="0" smtClean="0"/>
              <a:t>	- 2019-nCoV </a:t>
            </a:r>
          </a:p>
          <a:p>
            <a:pPr>
              <a:buFont typeface="Wingdings" pitchFamily="2" charset="2"/>
              <a:buNone/>
            </a:pPr>
            <a:endParaRPr lang="en-US" sz="2400" dirty="0" smtClean="0"/>
          </a:p>
        </p:txBody>
      </p:sp>
      <p:sp>
        <p:nvSpPr>
          <p:cNvPr id="7" name="Rechthoek 6"/>
          <p:cNvSpPr/>
          <p:nvPr/>
        </p:nvSpPr>
        <p:spPr>
          <a:xfrm>
            <a:off x="4069380" y="4833454"/>
            <a:ext cx="44338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nl-NL" dirty="0" smtClean="0">
                <a:solidFill>
                  <a:prstClr val="black"/>
                </a:solidFill>
              </a:rPr>
              <a:t>Coronavirus - 4 </a:t>
            </a:r>
            <a:r>
              <a:rPr lang="nl-NL" dirty="0">
                <a:solidFill>
                  <a:prstClr val="black"/>
                </a:solidFill>
              </a:rPr>
              <a:t>structurele </a:t>
            </a:r>
            <a:r>
              <a:rPr lang="nl-NL" dirty="0" smtClean="0">
                <a:solidFill>
                  <a:prstClr val="black"/>
                </a:solidFill>
              </a:rPr>
              <a:t>eiwitten: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prstClr val="black"/>
                </a:solidFill>
              </a:rPr>
              <a:t>spike </a:t>
            </a:r>
            <a:r>
              <a:rPr lang="nl-NL" dirty="0">
                <a:solidFill>
                  <a:prstClr val="black"/>
                </a:solidFill>
              </a:rPr>
              <a:t>(S) </a:t>
            </a:r>
            <a:r>
              <a:rPr lang="nl-NL" dirty="0" err="1" smtClean="0">
                <a:solidFill>
                  <a:prstClr val="black"/>
                </a:solidFill>
              </a:rPr>
              <a:t>protein</a:t>
            </a:r>
            <a:r>
              <a:rPr lang="nl-NL" dirty="0" smtClean="0">
                <a:solidFill>
                  <a:prstClr val="black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prstClr val="black"/>
                </a:solidFill>
              </a:rPr>
              <a:t>membrane</a:t>
            </a:r>
            <a:r>
              <a:rPr lang="nl-NL" dirty="0" smtClean="0">
                <a:solidFill>
                  <a:prstClr val="black"/>
                </a:solidFill>
              </a:rPr>
              <a:t> </a:t>
            </a:r>
            <a:r>
              <a:rPr lang="nl-NL" dirty="0">
                <a:solidFill>
                  <a:prstClr val="black"/>
                </a:solidFill>
              </a:rPr>
              <a:t>(M) </a:t>
            </a:r>
            <a:r>
              <a:rPr lang="nl-NL" dirty="0" err="1" smtClean="0">
                <a:solidFill>
                  <a:prstClr val="black"/>
                </a:solidFill>
              </a:rPr>
              <a:t>protein</a:t>
            </a:r>
            <a:r>
              <a:rPr lang="nl-NL" dirty="0" smtClean="0">
                <a:solidFill>
                  <a:prstClr val="black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prstClr val="black"/>
                </a:solidFill>
              </a:rPr>
              <a:t>envelope</a:t>
            </a:r>
            <a:r>
              <a:rPr lang="nl-NL" dirty="0" smtClean="0">
                <a:solidFill>
                  <a:prstClr val="black"/>
                </a:solidFill>
              </a:rPr>
              <a:t> </a:t>
            </a:r>
            <a:r>
              <a:rPr lang="nl-NL" dirty="0">
                <a:solidFill>
                  <a:prstClr val="black"/>
                </a:solidFill>
              </a:rPr>
              <a:t>(E) </a:t>
            </a:r>
            <a:r>
              <a:rPr lang="nl-NL" dirty="0" err="1" smtClean="0">
                <a:solidFill>
                  <a:prstClr val="black"/>
                </a:solidFill>
              </a:rPr>
              <a:t>protein</a:t>
            </a:r>
            <a:r>
              <a:rPr lang="nl-NL" dirty="0" smtClean="0">
                <a:solidFill>
                  <a:prstClr val="black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prstClr val="black"/>
                </a:solidFill>
              </a:rPr>
              <a:t>nucleocapsid</a:t>
            </a:r>
            <a:r>
              <a:rPr lang="nl-NL" dirty="0" smtClean="0">
                <a:solidFill>
                  <a:prstClr val="black"/>
                </a:solidFill>
              </a:rPr>
              <a:t> </a:t>
            </a:r>
            <a:r>
              <a:rPr lang="nl-NL" dirty="0">
                <a:solidFill>
                  <a:prstClr val="black"/>
                </a:solidFill>
              </a:rPr>
              <a:t>(N) </a:t>
            </a:r>
            <a:r>
              <a:rPr lang="nl-NL" dirty="0" err="1">
                <a:solidFill>
                  <a:prstClr val="black"/>
                </a:solidFill>
              </a:rPr>
              <a:t>protein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9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50192" t="7018" b="3561"/>
          <a:stretch/>
        </p:blipFill>
        <p:spPr>
          <a:xfrm>
            <a:off x="0" y="1330035"/>
            <a:ext cx="9144001" cy="46171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56400" y="13297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IV. (+)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– Coronavirus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122400" y="6076092"/>
            <a:ext cx="90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Website: John Hopkins University, Centre </a:t>
            </a:r>
            <a:r>
              <a:rPr lang="nl-NL" dirty="0" err="1" smtClean="0"/>
              <a:t>for</a:t>
            </a:r>
            <a:r>
              <a:rPr lang="nl-NL" dirty="0" smtClean="0"/>
              <a:t> health security, </a:t>
            </a:r>
            <a:r>
              <a:rPr lang="nl-NL" b="1" u="sng" dirty="0" smtClean="0"/>
              <a:t>31 maart 2020 </a:t>
            </a:r>
            <a:endParaRPr lang="nl-NL" b="1" u="sng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t="9310" r="50128" b="4473"/>
          <a:stretch/>
        </p:blipFill>
        <p:spPr>
          <a:xfrm>
            <a:off x="4830" y="1281544"/>
            <a:ext cx="9139171" cy="45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Leerdoelen Hoofdstuk 26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2250" y="1484784"/>
            <a:ext cx="7886700" cy="2487175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nl-NL" sz="2400" dirty="0" smtClean="0"/>
              <a:t>Kenmerken van structuur en genoom van de verschillende virusgroepen kunnen geven.</a:t>
            </a:r>
          </a:p>
          <a:p>
            <a:r>
              <a:rPr lang="nl-NL" sz="2400" dirty="0" smtClean="0"/>
              <a:t>Kenmerken </a:t>
            </a:r>
            <a:r>
              <a:rPr lang="nl-NL" sz="2400" dirty="0"/>
              <a:t>en stappen van </a:t>
            </a:r>
            <a:r>
              <a:rPr lang="nl-NL" sz="2400" dirty="0" smtClean="0"/>
              <a:t>virussenreproductie </a:t>
            </a:r>
            <a:r>
              <a:rPr lang="nl-NL" sz="2400" dirty="0"/>
              <a:t>kunnen </a:t>
            </a:r>
            <a:r>
              <a:rPr lang="nl-NL" sz="2400" dirty="0" smtClean="0"/>
              <a:t>uitleggen</a:t>
            </a:r>
          </a:p>
          <a:p>
            <a:pPr lvl="0"/>
            <a:r>
              <a:rPr lang="nl-NL" sz="2400" dirty="0" smtClean="0"/>
              <a:t>Uitleggen wat </a:t>
            </a:r>
            <a:r>
              <a:rPr lang="nl-NL" sz="2400" dirty="0" err="1" smtClean="0"/>
              <a:t>viroiden</a:t>
            </a:r>
            <a:r>
              <a:rPr lang="nl-NL" sz="2400" dirty="0" smtClean="0"/>
              <a:t> en </a:t>
            </a:r>
            <a:r>
              <a:rPr lang="nl-NL" sz="2400" dirty="0" err="1" smtClean="0"/>
              <a:t>prionen</a:t>
            </a:r>
            <a:r>
              <a:rPr lang="nl-NL" sz="2400" dirty="0" smtClean="0"/>
              <a:t> zijn. </a:t>
            </a:r>
          </a:p>
          <a:p>
            <a:pPr marL="0" lvl="0" indent="0">
              <a:buNone/>
            </a:pPr>
            <a:endParaRPr lang="nl-NL" sz="2400" dirty="0" smtClean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99" y="3642536"/>
            <a:ext cx="5289699" cy="324360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1562400" y="5962291"/>
            <a:ext cx="244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Humane immuun cel (blauw) geïnfecteerd met HIV, die nieuwe HIV partikels uitscheid (geel)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57555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6400" y="13297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IV. (+)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– Coronavirus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122400" y="6076092"/>
            <a:ext cx="875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Website: John Hopkins University, Centre </a:t>
            </a:r>
            <a:r>
              <a:rPr lang="nl-NL" dirty="0" err="1" smtClean="0"/>
              <a:t>for</a:t>
            </a:r>
            <a:r>
              <a:rPr lang="nl-NL" dirty="0" smtClean="0"/>
              <a:t> health security, </a:t>
            </a:r>
            <a:r>
              <a:rPr lang="nl-NL" b="1" u="sng" dirty="0" smtClean="0"/>
              <a:t>22 maart 2021 </a:t>
            </a:r>
            <a:endParaRPr lang="nl-NL" b="1" u="sng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/>
          <a:srcRect l="50104" t="9074" r="518" b="3889"/>
          <a:stretch/>
        </p:blipFill>
        <p:spPr>
          <a:xfrm>
            <a:off x="15503" y="1010782"/>
            <a:ext cx="9128497" cy="4898456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963356" y="6326970"/>
            <a:ext cx="3767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https://coronavirus.jhu.edu/map.html</a:t>
            </a:r>
          </a:p>
        </p:txBody>
      </p:sp>
    </p:spTree>
    <p:extLst>
      <p:ext uri="{BB962C8B-B14F-4D97-AF65-F5344CB8AC3E}">
        <p14:creationId xmlns:p14="http://schemas.microsoft.com/office/powerpoint/2010/main" val="3162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6400" y="13297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IV. (+)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– Coronavirus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122400" y="6076092"/>
            <a:ext cx="835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Website: John Hopkins University, Centre </a:t>
            </a:r>
            <a:r>
              <a:rPr lang="nl-NL" dirty="0" err="1" smtClean="0"/>
              <a:t>for</a:t>
            </a:r>
            <a:r>
              <a:rPr lang="nl-NL" dirty="0" smtClean="0"/>
              <a:t> health security, </a:t>
            </a:r>
            <a:r>
              <a:rPr lang="nl-NL" b="1" u="sng" dirty="0"/>
              <a:t>22 maart 2021 </a:t>
            </a:r>
          </a:p>
          <a:p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l="50139" t="7531" r="764" b="3580"/>
          <a:stretch/>
        </p:blipFill>
        <p:spPr>
          <a:xfrm>
            <a:off x="0" y="1221570"/>
            <a:ext cx="9144000" cy="465606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984137" y="6361607"/>
            <a:ext cx="3767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https://coronavirus.jhu.edu/map.html</a:t>
            </a:r>
          </a:p>
        </p:txBody>
      </p:sp>
    </p:spTree>
    <p:extLst>
      <p:ext uri="{BB962C8B-B14F-4D97-AF65-F5344CB8AC3E}">
        <p14:creationId xmlns:p14="http://schemas.microsoft.com/office/powerpoint/2010/main" val="14602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6400" y="132976"/>
            <a:ext cx="8579296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IV. (+)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ssRNA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virussen – Coronavirus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36106"/>
              </p:ext>
            </p:extLst>
          </p:nvPr>
        </p:nvGraphicFramePr>
        <p:xfrm>
          <a:off x="387090" y="1719755"/>
          <a:ext cx="851791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775">
                  <a:extLst>
                    <a:ext uri="{9D8B030D-6E8A-4147-A177-3AD203B41FA5}">
                      <a16:colId xmlns:a16="http://schemas.microsoft.com/office/drawing/2014/main" val="2127327193"/>
                    </a:ext>
                  </a:extLst>
                </a:gridCol>
                <a:gridCol w="1704245">
                  <a:extLst>
                    <a:ext uri="{9D8B030D-6E8A-4147-A177-3AD203B41FA5}">
                      <a16:colId xmlns:a16="http://schemas.microsoft.com/office/drawing/2014/main" val="1299885117"/>
                    </a:ext>
                  </a:extLst>
                </a:gridCol>
                <a:gridCol w="1461600">
                  <a:extLst>
                    <a:ext uri="{9D8B030D-6E8A-4147-A177-3AD203B41FA5}">
                      <a16:colId xmlns:a16="http://schemas.microsoft.com/office/drawing/2014/main" val="1518353299"/>
                    </a:ext>
                  </a:extLst>
                </a:gridCol>
                <a:gridCol w="3413296">
                  <a:extLst>
                    <a:ext uri="{9D8B030D-6E8A-4147-A177-3AD203B41FA5}">
                      <a16:colId xmlns:a16="http://schemas.microsoft.com/office/drawing/2014/main" val="2189067323"/>
                    </a:ext>
                  </a:extLst>
                </a:gridCol>
              </a:tblGrid>
              <a:tr h="353411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SARS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MERS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2019-nCoV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056685"/>
                  </a:ext>
                </a:extLst>
              </a:tr>
              <a:tr h="353411">
                <a:tc>
                  <a:txBody>
                    <a:bodyPr/>
                    <a:lstStyle/>
                    <a:p>
                      <a:r>
                        <a:rPr lang="nl-NL" dirty="0" smtClean="0"/>
                        <a:t>Wanneer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2002-2003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2012 … 2015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2019 - …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127867"/>
                  </a:ext>
                </a:extLst>
              </a:tr>
              <a:tr h="353411">
                <a:tc>
                  <a:txBody>
                    <a:bodyPr/>
                    <a:lstStyle/>
                    <a:p>
                      <a:r>
                        <a:rPr lang="nl-NL" dirty="0" smtClean="0"/>
                        <a:t>Waar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 - Toronto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 smtClean="0"/>
                        <a:t>Middle</a:t>
                      </a:r>
                      <a:r>
                        <a:rPr lang="nl-NL" baseline="0" dirty="0" smtClean="0"/>
                        <a:t> East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China </a:t>
                      </a:r>
                      <a:r>
                        <a:rPr lang="nl-NL" dirty="0" smtClean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nl-NL" dirty="0" smtClean="0"/>
                        <a:t> Pandemie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276"/>
                  </a:ext>
                </a:extLst>
              </a:tr>
              <a:tr h="353411">
                <a:tc>
                  <a:txBody>
                    <a:bodyPr/>
                    <a:lstStyle/>
                    <a:p>
                      <a:r>
                        <a:rPr lang="nl-NL" smtClean="0"/>
                        <a:t>Aantal besmet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8437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2400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&gt;123.000.000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348734"/>
                  </a:ext>
                </a:extLst>
              </a:tr>
              <a:tr h="353411">
                <a:tc>
                  <a:txBody>
                    <a:bodyPr/>
                    <a:lstStyle/>
                    <a:p>
                      <a:r>
                        <a:rPr lang="nl-NL" dirty="0" smtClean="0"/>
                        <a:t>Aantal overleden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813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?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&gt;2.716.829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296331"/>
                  </a:ext>
                </a:extLst>
              </a:tr>
              <a:tr h="4867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% Overleden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~ 10%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~</a:t>
                      </a:r>
                      <a:r>
                        <a:rPr lang="nl-NL" baseline="0" dirty="0" smtClean="0"/>
                        <a:t> 35%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aseline="0" dirty="0" smtClean="0"/>
                        <a:t>~ 2,2% (Global data, JHU),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baseline="0" dirty="0" smtClean="0"/>
                        <a:t>~ 1,35% (data Nederland, JHU)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547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5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452950" y="5807166"/>
            <a:ext cx="2831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Filmpje over RNA </a:t>
            </a:r>
            <a:r>
              <a:rPr lang="nl-NL" dirty="0" smtClean="0">
                <a:hlinkClick r:id="rId3"/>
              </a:rPr>
              <a:t>vaccins</a:t>
            </a: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452950" y="1033890"/>
            <a:ext cx="80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lvl="1" indent="-179388"/>
            <a:r>
              <a:rPr lang="en-US" b="1" dirty="0" err="1" smtClean="0"/>
              <a:t>Vooraf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nl-NL" dirty="0" err="1" smtClean="0"/>
              <a:t>Whole</a:t>
            </a:r>
            <a:r>
              <a:rPr lang="nl-NL" dirty="0" smtClean="0"/>
              <a:t> </a:t>
            </a:r>
            <a:r>
              <a:rPr lang="nl-NL" dirty="0" err="1" smtClean="0"/>
              <a:t>genome</a:t>
            </a:r>
            <a:r>
              <a:rPr lang="nl-NL" dirty="0" smtClean="0"/>
              <a:t> </a:t>
            </a:r>
            <a:r>
              <a:rPr lang="nl-NL" dirty="0" err="1" smtClean="0"/>
              <a:t>sequencing</a:t>
            </a:r>
            <a:r>
              <a:rPr lang="nl-NL" dirty="0"/>
              <a:t> </a:t>
            </a:r>
            <a:r>
              <a:rPr lang="nl-NL" dirty="0" smtClean="0"/>
              <a:t>van het virus</a:t>
            </a:r>
          </a:p>
          <a:p>
            <a:pPr marL="627063" lvl="1" indent="-627063">
              <a:tabLst>
                <a:tab pos="806450" algn="l"/>
              </a:tabLst>
            </a:pPr>
            <a:r>
              <a:rPr lang="nl-NL" dirty="0"/>
              <a:t>	</a:t>
            </a:r>
            <a:r>
              <a:rPr lang="nl-NL" dirty="0" smtClean="0"/>
              <a:t>- 	om vast te stellen om welk type virus het ging</a:t>
            </a:r>
          </a:p>
          <a:p>
            <a:pPr marL="627063" lvl="1" indent="-627063">
              <a:tabLst>
                <a:tab pos="806450" algn="l"/>
              </a:tabLst>
            </a:pPr>
            <a:r>
              <a:rPr lang="nl-NL" dirty="0"/>
              <a:t>	</a:t>
            </a:r>
            <a:r>
              <a:rPr lang="nl-NL" dirty="0" smtClean="0"/>
              <a:t>- 	nu nog gebruikt om genoom v/h virus in de gaten te houden i.v.m.	mogelijke mutaties</a:t>
            </a:r>
          </a:p>
        </p:txBody>
      </p:sp>
      <p:pic>
        <p:nvPicPr>
          <p:cNvPr id="1026" name="Picture 2" descr="https://www.westburg.eu/uploads/width-3-4/59bc8d76-2968-5454-a06d-af0e901ca943/3123785838/covid-19-antigen-rapid-tes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938" y="4297564"/>
            <a:ext cx="4683613" cy="207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452950" y="289679"/>
            <a:ext cx="5816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nl-NL" sz="3200" b="1" dirty="0" smtClean="0">
                <a:solidFill>
                  <a:srgbClr val="FF6600"/>
                </a:solidFill>
              </a:rPr>
              <a:t>Genetisch onderzoek </a:t>
            </a:r>
            <a:r>
              <a:rPr lang="en-US" sz="3200" b="1" dirty="0" smtClean="0">
                <a:solidFill>
                  <a:srgbClr val="FF6600"/>
                </a:solidFill>
              </a:rPr>
              <a:t>2019-nCoV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452950" y="2393655"/>
            <a:ext cx="84096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lvl="1" indent="-627063">
              <a:tabLst>
                <a:tab pos="806450" algn="l"/>
              </a:tabLst>
            </a:pPr>
            <a:r>
              <a:rPr lang="nl-NL" b="1" dirty="0"/>
              <a:t>Vervolgens diagnose stellen bij patiënt:</a:t>
            </a:r>
          </a:p>
          <a:p>
            <a:pPr marL="285750" lvl="1" indent="-285750">
              <a:buFontTx/>
              <a:buChar char="-"/>
            </a:pPr>
            <a:r>
              <a:rPr lang="en-US" dirty="0"/>
              <a:t>Real-time Reverse Transcriptase PCR (</a:t>
            </a:r>
            <a:r>
              <a:rPr lang="en-US" dirty="0" err="1"/>
              <a:t>rRT</a:t>
            </a:r>
            <a:r>
              <a:rPr lang="en-US" dirty="0"/>
              <a:t>-PCR): </a:t>
            </a:r>
            <a:r>
              <a:rPr lang="en-US" dirty="0" err="1"/>
              <a:t>vorm</a:t>
            </a:r>
            <a:r>
              <a:rPr lang="en-US" dirty="0"/>
              <a:t> van PCR, </a:t>
            </a:r>
            <a:r>
              <a:rPr lang="en-US" dirty="0" err="1"/>
              <a:t>waarbij</a:t>
            </a:r>
            <a:r>
              <a:rPr lang="en-US" dirty="0"/>
              <a:t> je de  </a:t>
            </a:r>
            <a:r>
              <a:rPr lang="en-US" dirty="0" err="1"/>
              <a:t>hoeveelheid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 (virus)-RNA in </a:t>
            </a:r>
            <a:r>
              <a:rPr lang="en-US" dirty="0" err="1"/>
              <a:t>een</a:t>
            </a:r>
            <a:r>
              <a:rPr lang="en-US" dirty="0"/>
              <a:t> sample </a:t>
            </a:r>
            <a:r>
              <a:rPr lang="en-US" dirty="0" err="1"/>
              <a:t>kunt</a:t>
            </a:r>
            <a:r>
              <a:rPr lang="en-US" dirty="0"/>
              <a:t> </a:t>
            </a:r>
            <a:r>
              <a:rPr lang="en-US" dirty="0" err="1"/>
              <a:t>analyseren</a:t>
            </a:r>
            <a:r>
              <a:rPr lang="en-US" dirty="0"/>
              <a:t>.</a:t>
            </a:r>
          </a:p>
          <a:p>
            <a:pPr marL="285750" lvl="1" indent="-285750">
              <a:buFontTx/>
              <a:buChar char="-"/>
            </a:pPr>
            <a:r>
              <a:rPr lang="en-US" dirty="0" err="1"/>
              <a:t>Sneltest</a:t>
            </a:r>
            <a:r>
              <a:rPr lang="en-US" dirty="0"/>
              <a:t> om virus</a:t>
            </a:r>
            <a:r>
              <a:rPr lang="nl-NL" dirty="0"/>
              <a:t> antigenen aan te tonen door ze te laten binden aan deeltjes die met SARS-CoV-2-antilichaam gecoat zijn (T). Controle moet altijd positief zijn (C)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90051" y="1003858"/>
            <a:ext cx="3032269" cy="197572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625475" algn="l"/>
              </a:tabLst>
            </a:pPr>
            <a:r>
              <a:rPr lang="nl-NL" sz="1900" dirty="0" smtClean="0">
                <a:latin typeface="+mn-lt"/>
              </a:rPr>
              <a:t>1883:	Geïnfecteerde plant, 	‘spot </a:t>
            </a:r>
            <a:r>
              <a:rPr lang="nl-NL" sz="1900" dirty="0" err="1" smtClean="0">
                <a:latin typeface="+mn-lt"/>
              </a:rPr>
              <a:t>disease</a:t>
            </a:r>
            <a:r>
              <a:rPr lang="nl-NL" sz="1900" dirty="0" smtClean="0">
                <a:latin typeface="+mn-lt"/>
              </a:rPr>
              <a:t>’</a:t>
            </a:r>
          </a:p>
          <a:p>
            <a:pPr algn="l">
              <a:tabLst>
                <a:tab pos="625475" algn="l"/>
              </a:tabLst>
            </a:pPr>
            <a:r>
              <a:rPr lang="nl-NL" sz="1900" dirty="0" smtClean="0">
                <a:latin typeface="+mn-lt"/>
              </a:rPr>
              <a:t>1898:	De </a:t>
            </a:r>
            <a:r>
              <a:rPr lang="nl-NL" sz="1900" dirty="0" err="1" smtClean="0">
                <a:latin typeface="+mn-lt"/>
              </a:rPr>
              <a:t>infectant</a:t>
            </a:r>
            <a:r>
              <a:rPr lang="nl-NL" sz="1900" dirty="0" smtClean="0">
                <a:latin typeface="+mn-lt"/>
              </a:rPr>
              <a:t> is geen 	bacterie, maar kleiner, 	en kan zich in de plant  	vermenigvuldigen 	</a:t>
            </a:r>
            <a:endParaRPr lang="nl-NL" sz="1900" dirty="0">
              <a:latin typeface="+mn-lt"/>
            </a:endParaRPr>
          </a:p>
          <a:p>
            <a:pPr algn="l">
              <a:tabLst>
                <a:tab pos="625475" algn="l"/>
              </a:tabLst>
            </a:pPr>
            <a:endParaRPr lang="nl-NL" sz="1900" dirty="0">
              <a:latin typeface="+mn-lt"/>
            </a:endParaRPr>
          </a:p>
          <a:p>
            <a:pPr algn="l">
              <a:tabLst>
                <a:tab pos="625475" algn="l"/>
              </a:tabLst>
            </a:pPr>
            <a:endParaRPr lang="nl-NL" sz="1900" dirty="0" smtClean="0">
              <a:latin typeface="+mn-lt"/>
            </a:endParaRPr>
          </a:p>
          <a:p>
            <a:pPr algn="l"/>
            <a:r>
              <a:rPr lang="nl-NL" sz="1900" dirty="0" smtClean="0">
                <a:latin typeface="+mn-lt"/>
              </a:rPr>
              <a:t> </a:t>
            </a:r>
            <a:endParaRPr lang="nl-NL" sz="1900" dirty="0">
              <a:latin typeface="+mn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0051" y="195442"/>
            <a:ext cx="8568813" cy="73761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200" b="1" dirty="0" smtClean="0">
                <a:solidFill>
                  <a:srgbClr val="FF6600"/>
                </a:solidFill>
                <a:latin typeface="+mn-lt"/>
              </a:rPr>
              <a:t>§ 26.1 Ontdekking van virussen</a:t>
            </a:r>
            <a:endParaRPr lang="nl-NL" sz="32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894109" y="5882701"/>
            <a:ext cx="2496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/>
              <a:t>Martinus Willem </a:t>
            </a:r>
            <a:r>
              <a:rPr lang="nl-NL" sz="1600" dirty="0" err="1" smtClean="0"/>
              <a:t>Beijerinck</a:t>
            </a:r>
            <a:r>
              <a:rPr lang="nl-NL" sz="1600" dirty="0" smtClean="0"/>
              <a:t> (Delft), "</a:t>
            </a:r>
            <a:r>
              <a:rPr lang="nl-NL" sz="1600" dirty="0"/>
              <a:t>vader van de </a:t>
            </a:r>
            <a:r>
              <a:rPr lang="nl-NL" sz="1600" dirty="0" smtClean="0"/>
              <a:t>virologie“, 1851</a:t>
            </a:r>
            <a:r>
              <a:rPr lang="nl-NL" sz="1600" dirty="0"/>
              <a:t> </a:t>
            </a:r>
            <a:r>
              <a:rPr lang="nl-NL" sz="1600" dirty="0" smtClean="0"/>
              <a:t>-</a:t>
            </a:r>
            <a:r>
              <a:rPr lang="nl-NL" sz="1600" dirty="0"/>
              <a:t> </a:t>
            </a:r>
            <a:r>
              <a:rPr lang="nl-NL" sz="1600" dirty="0" smtClean="0"/>
              <a:t>1931 </a:t>
            </a:r>
            <a:endParaRPr lang="nl-NL" sz="1600" dirty="0"/>
          </a:p>
        </p:txBody>
      </p:sp>
      <p:pic>
        <p:nvPicPr>
          <p:cNvPr id="1026" name="Picture 2" descr="File:Mwb in lab-2.jpg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65" y="2979582"/>
            <a:ext cx="2153415" cy="285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ep 8"/>
          <p:cNvGrpSpPr/>
          <p:nvPr/>
        </p:nvGrpSpPr>
        <p:grpSpPr>
          <a:xfrm>
            <a:off x="3865894" y="261420"/>
            <a:ext cx="5252814" cy="6292922"/>
            <a:chOff x="3755015" y="398363"/>
            <a:chExt cx="5252814" cy="6292922"/>
          </a:xfrm>
        </p:grpSpPr>
        <p:pic>
          <p:nvPicPr>
            <p:cNvPr id="2050" name="Picture 2" descr="D:\Books\Biology_Campbell_Figures\26_labeled_images\26_02_TobaccoMosaicDis-L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7"/>
            <a:stretch/>
          </p:blipFill>
          <p:spPr bwMode="auto">
            <a:xfrm>
              <a:off x="3755015" y="1073021"/>
              <a:ext cx="5103849" cy="5289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Rechte verbindingslijn met pijl 2"/>
            <p:cNvCxnSpPr/>
            <p:nvPr/>
          </p:nvCxnSpPr>
          <p:spPr>
            <a:xfrm flipH="1">
              <a:off x="6421120" y="1229360"/>
              <a:ext cx="680720" cy="7112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kstvak 5"/>
            <p:cNvSpPr txBox="1"/>
            <p:nvPr/>
          </p:nvSpPr>
          <p:spPr>
            <a:xfrm>
              <a:off x="7101840" y="398363"/>
              <a:ext cx="1635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600" b="1" dirty="0" smtClean="0">
                  <a:solidFill>
                    <a:srgbClr val="0070C0"/>
                  </a:solidFill>
                </a:rPr>
                <a:t>Membraan met gaatjes van 0,2 µm (200 nm)</a:t>
              </a:r>
              <a:endParaRPr lang="nl-NL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Rechthoek 6"/>
            <p:cNvSpPr/>
            <p:nvPr/>
          </p:nvSpPr>
          <p:spPr>
            <a:xfrm>
              <a:off x="7663166" y="5767955"/>
              <a:ext cx="134466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625475" algn="l"/>
                </a:tabLst>
              </a:pPr>
              <a:r>
                <a:rPr lang="nl-NL" dirty="0"/>
                <a:t>Tabak mozaïek virus (TMV)</a:t>
              </a:r>
            </a:p>
          </p:txBody>
        </p:sp>
      </p:grpSp>
      <p:pic>
        <p:nvPicPr>
          <p:cNvPr id="11" name="Afbeelding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21" y="1155426"/>
            <a:ext cx="1767840" cy="194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34963" y="54055"/>
            <a:ext cx="5915000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Structuur van virussen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963" y="802082"/>
            <a:ext cx="837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Genoom </a:t>
            </a:r>
            <a:r>
              <a:rPr lang="nl-NL" sz="2400" dirty="0"/>
              <a:t>verpakt in </a:t>
            </a:r>
            <a:r>
              <a:rPr lang="nl-NL" sz="2400" dirty="0" smtClean="0"/>
              <a:t>eiwitmantel, soms met membraanenvelop</a:t>
            </a:r>
            <a:endParaRPr lang="nl-NL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9609" y="1230540"/>
            <a:ext cx="8639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Genoom: </a:t>
            </a:r>
            <a:r>
              <a:rPr lang="nl-NL" sz="2400" dirty="0" err="1"/>
              <a:t>dsDNA</a:t>
            </a:r>
            <a:r>
              <a:rPr lang="nl-NL" sz="2400" dirty="0"/>
              <a:t>, </a:t>
            </a:r>
            <a:r>
              <a:rPr lang="nl-NL" sz="2400" dirty="0" err="1"/>
              <a:t>ssDNA</a:t>
            </a:r>
            <a:r>
              <a:rPr lang="nl-NL" sz="2400" dirty="0"/>
              <a:t>, </a:t>
            </a:r>
            <a:r>
              <a:rPr lang="nl-NL" sz="2400" dirty="0" err="1"/>
              <a:t>dsRNA</a:t>
            </a:r>
            <a:r>
              <a:rPr lang="nl-NL" sz="2400" dirty="0"/>
              <a:t> of </a:t>
            </a:r>
            <a:r>
              <a:rPr lang="nl-NL" sz="2400" dirty="0" err="1"/>
              <a:t>ssRNA</a:t>
            </a:r>
            <a:endParaRPr lang="nl-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Eiwitmantel: </a:t>
            </a:r>
            <a:r>
              <a:rPr lang="nl-NL" sz="2400" dirty="0" err="1" smtClean="0"/>
              <a:t>Capside</a:t>
            </a:r>
            <a:r>
              <a:rPr lang="nl-NL" sz="2400" dirty="0" smtClean="0"/>
              <a:t> (gemaakt van </a:t>
            </a:r>
            <a:r>
              <a:rPr lang="nl-NL" sz="2400" dirty="0" err="1" smtClean="0"/>
              <a:t>capsomeren</a:t>
            </a:r>
            <a:r>
              <a:rPr lang="nl-NL" sz="2400" dirty="0" smtClean="0"/>
              <a:t>) in een specifieke </a:t>
            </a:r>
            <a:r>
              <a:rPr lang="nl-NL" sz="2400" u="sng" dirty="0" smtClean="0"/>
              <a:t>vorm</a:t>
            </a:r>
            <a:endParaRPr lang="en-GB" sz="2400" u="sng" dirty="0"/>
          </a:p>
        </p:txBody>
      </p:sp>
      <p:grpSp>
        <p:nvGrpSpPr>
          <p:cNvPr id="11" name="Groep 10"/>
          <p:cNvGrpSpPr/>
          <p:nvPr/>
        </p:nvGrpSpPr>
        <p:grpSpPr>
          <a:xfrm>
            <a:off x="344142" y="2659087"/>
            <a:ext cx="4171582" cy="3475013"/>
            <a:chOff x="344142" y="2659087"/>
            <a:chExt cx="4171582" cy="3475013"/>
          </a:xfrm>
        </p:grpSpPr>
        <p:sp>
          <p:nvSpPr>
            <p:cNvPr id="18" name="TextBox 17"/>
            <p:cNvSpPr txBox="1"/>
            <p:nvPr/>
          </p:nvSpPr>
          <p:spPr>
            <a:xfrm>
              <a:off x="2197817" y="2659087"/>
              <a:ext cx="2317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 err="1" smtClean="0"/>
                <a:t>Icosahedraal</a:t>
              </a:r>
              <a:r>
                <a:rPr lang="nl-NL" sz="2000" dirty="0" smtClean="0"/>
                <a:t>, (regelmatig 20-vlak)</a:t>
              </a:r>
              <a:endParaRPr lang="en-GB" sz="2000" dirty="0"/>
            </a:p>
          </p:txBody>
        </p:sp>
        <p:pic>
          <p:nvPicPr>
            <p:cNvPr id="15" name="Afbeelding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22"/>
            <a:stretch/>
          </p:blipFill>
          <p:spPr>
            <a:xfrm>
              <a:off x="344142" y="3680959"/>
              <a:ext cx="4099528" cy="2453141"/>
            </a:xfrm>
            <a:prstGeom prst="rect">
              <a:avLst/>
            </a:prstGeom>
          </p:spPr>
        </p:pic>
      </p:grpSp>
      <p:grpSp>
        <p:nvGrpSpPr>
          <p:cNvPr id="10" name="Groep 9"/>
          <p:cNvGrpSpPr/>
          <p:nvPr/>
        </p:nvGrpSpPr>
        <p:grpSpPr>
          <a:xfrm>
            <a:off x="334963" y="3017414"/>
            <a:ext cx="2202623" cy="3116686"/>
            <a:chOff x="334963" y="3017414"/>
            <a:chExt cx="2202623" cy="3116686"/>
          </a:xfrm>
        </p:grpSpPr>
        <p:sp>
          <p:nvSpPr>
            <p:cNvPr id="17" name="TextBox 16"/>
            <p:cNvSpPr txBox="1"/>
            <p:nvPr/>
          </p:nvSpPr>
          <p:spPr>
            <a:xfrm>
              <a:off x="344142" y="3017414"/>
              <a:ext cx="1354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/>
                <a:t>Helisch</a:t>
              </a:r>
              <a:endParaRPr lang="en-GB" sz="2000" dirty="0"/>
            </a:p>
          </p:txBody>
        </p:sp>
        <p:pic>
          <p:nvPicPr>
            <p:cNvPr id="21" name="Afbeelding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05" b="51752"/>
            <a:stretch/>
          </p:blipFill>
          <p:spPr>
            <a:xfrm>
              <a:off x="334963" y="3701122"/>
              <a:ext cx="2202623" cy="2432978"/>
            </a:xfrm>
            <a:prstGeom prst="rect">
              <a:avLst/>
            </a:prstGeom>
          </p:spPr>
        </p:pic>
      </p:grpSp>
      <p:grpSp>
        <p:nvGrpSpPr>
          <p:cNvPr id="7" name="Groep 6"/>
          <p:cNvGrpSpPr/>
          <p:nvPr/>
        </p:nvGrpSpPr>
        <p:grpSpPr>
          <a:xfrm>
            <a:off x="4591846" y="2656904"/>
            <a:ext cx="2357594" cy="3467018"/>
            <a:chOff x="4591846" y="2656904"/>
            <a:chExt cx="2357594" cy="3467018"/>
          </a:xfrm>
        </p:grpSpPr>
        <p:sp>
          <p:nvSpPr>
            <p:cNvPr id="24" name="TextBox 23"/>
            <p:cNvSpPr txBox="1"/>
            <p:nvPr/>
          </p:nvSpPr>
          <p:spPr>
            <a:xfrm>
              <a:off x="4591846" y="2656904"/>
              <a:ext cx="2266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 err="1" smtClean="0"/>
                <a:t>Icosahedraal</a:t>
              </a:r>
              <a:r>
                <a:rPr lang="nl-NL" sz="2000" dirty="0" smtClean="0"/>
                <a:t> + Membraan envelop</a:t>
              </a:r>
              <a:endParaRPr lang="en-GB" sz="2000" dirty="0"/>
            </a:p>
          </p:txBody>
        </p:sp>
        <p:pic>
          <p:nvPicPr>
            <p:cNvPr id="2" name="Afbeelding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658" b="46569"/>
            <a:stretch/>
          </p:blipFill>
          <p:spPr>
            <a:xfrm>
              <a:off x="4660383" y="3417524"/>
              <a:ext cx="2289057" cy="2706398"/>
            </a:xfrm>
            <a:prstGeom prst="rect">
              <a:avLst/>
            </a:prstGeom>
          </p:spPr>
        </p:pic>
      </p:grpSp>
      <p:grpSp>
        <p:nvGrpSpPr>
          <p:cNvPr id="9" name="Groep 8"/>
          <p:cNvGrpSpPr/>
          <p:nvPr/>
        </p:nvGrpSpPr>
        <p:grpSpPr>
          <a:xfrm>
            <a:off x="4644384" y="2349127"/>
            <a:ext cx="4508022" cy="3762696"/>
            <a:chOff x="4644384" y="2349127"/>
            <a:chExt cx="4508022" cy="3762696"/>
          </a:xfrm>
        </p:grpSpPr>
        <p:sp>
          <p:nvSpPr>
            <p:cNvPr id="16" name="TextBox 17"/>
            <p:cNvSpPr txBox="1"/>
            <p:nvPr/>
          </p:nvSpPr>
          <p:spPr>
            <a:xfrm>
              <a:off x="6949439" y="2349127"/>
              <a:ext cx="22029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000" dirty="0" smtClean="0"/>
                <a:t>Complex: </a:t>
              </a:r>
              <a:r>
                <a:rPr lang="nl-NL" sz="2000" dirty="0" err="1" smtClean="0"/>
                <a:t>Icosahedrale</a:t>
              </a:r>
              <a:r>
                <a:rPr lang="nl-NL" sz="2000" dirty="0" smtClean="0"/>
                <a:t> kop met helische staart</a:t>
              </a:r>
              <a:endParaRPr lang="en-GB" sz="2000" dirty="0"/>
            </a:p>
          </p:txBody>
        </p:sp>
        <p:pic>
          <p:nvPicPr>
            <p:cNvPr id="22" name="Afbeelding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569"/>
            <a:stretch/>
          </p:blipFill>
          <p:spPr>
            <a:xfrm>
              <a:off x="4644384" y="3405425"/>
              <a:ext cx="4291310" cy="2706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25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74" y="235129"/>
            <a:ext cx="4824926" cy="639302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50988" y="121298"/>
            <a:ext cx="3555902" cy="125030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Structuur van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virussen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7" name="Linkeraccolade 16"/>
          <p:cNvSpPr/>
          <p:nvPr/>
        </p:nvSpPr>
        <p:spPr>
          <a:xfrm>
            <a:off x="4048953" y="746449"/>
            <a:ext cx="540242" cy="5812972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0" name="Groep 9"/>
          <p:cNvGrpSpPr/>
          <p:nvPr/>
        </p:nvGrpSpPr>
        <p:grpSpPr>
          <a:xfrm>
            <a:off x="315664" y="3217346"/>
            <a:ext cx="3314700" cy="1964841"/>
            <a:chOff x="-800100" y="1514856"/>
            <a:chExt cx="5951220" cy="3674364"/>
          </a:xfrm>
        </p:grpSpPr>
        <p:sp>
          <p:nvSpPr>
            <p:cNvPr id="16" name="Rechthoek 15"/>
            <p:cNvSpPr/>
            <p:nvPr/>
          </p:nvSpPr>
          <p:spPr>
            <a:xfrm>
              <a:off x="412145" y="4429425"/>
              <a:ext cx="331666" cy="690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nl-NL" dirty="0"/>
            </a:p>
          </p:txBody>
        </p:sp>
        <p:grpSp>
          <p:nvGrpSpPr>
            <p:cNvPr id="8" name="Groep 7"/>
            <p:cNvGrpSpPr/>
            <p:nvPr/>
          </p:nvGrpSpPr>
          <p:grpSpPr>
            <a:xfrm>
              <a:off x="-629607" y="1514856"/>
              <a:ext cx="5717077" cy="3582923"/>
              <a:chOff x="-629607" y="1514856"/>
              <a:chExt cx="5717077" cy="3582923"/>
            </a:xfrm>
          </p:grpSpPr>
          <p:pic>
            <p:nvPicPr>
              <p:cNvPr id="6" name="Afbeelding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05" b="51731"/>
              <a:stretch/>
            </p:blipFill>
            <p:spPr>
              <a:xfrm>
                <a:off x="-629607" y="1853541"/>
                <a:ext cx="2502408" cy="3186684"/>
              </a:xfrm>
              <a:prstGeom prst="rect">
                <a:avLst/>
              </a:prstGeom>
            </p:spPr>
          </p:pic>
          <p:pic>
            <p:nvPicPr>
              <p:cNvPr id="7" name="Afbeelding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895" b="46226"/>
              <a:stretch/>
            </p:blipFill>
            <p:spPr>
              <a:xfrm>
                <a:off x="2089762" y="1514856"/>
                <a:ext cx="2997708" cy="3582923"/>
              </a:xfrm>
              <a:prstGeom prst="rect">
                <a:avLst/>
              </a:prstGeom>
            </p:spPr>
          </p:pic>
        </p:grpSp>
        <p:sp>
          <p:nvSpPr>
            <p:cNvPr id="9" name="Afgeronde rechthoek 8"/>
            <p:cNvSpPr/>
            <p:nvPr/>
          </p:nvSpPr>
          <p:spPr>
            <a:xfrm>
              <a:off x="-800100" y="1514856"/>
              <a:ext cx="5951220" cy="3674364"/>
            </a:xfrm>
            <a:prstGeom prst="roundRect">
              <a:avLst>
                <a:gd name="adj" fmla="val 668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Tekstvak 11"/>
          <p:cNvSpPr txBox="1"/>
          <p:nvPr/>
        </p:nvSpPr>
        <p:spPr>
          <a:xfrm>
            <a:off x="726289" y="5283624"/>
            <a:ext cx="28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Uit: Campbell, 12</a:t>
            </a:r>
            <a:r>
              <a:rPr lang="nl-NL" baseline="30000" dirty="0" smtClean="0"/>
              <a:t>th</a:t>
            </a:r>
            <a:r>
              <a:rPr lang="nl-NL" dirty="0" smtClean="0"/>
              <a:t> </a:t>
            </a:r>
            <a:r>
              <a:rPr lang="nl-NL" dirty="0" err="1" smtClean="0"/>
              <a:t>ed</a:t>
            </a:r>
            <a:endParaRPr lang="nl-NL" dirty="0"/>
          </a:p>
        </p:txBody>
      </p:sp>
      <p:sp>
        <p:nvSpPr>
          <p:cNvPr id="3" name="Tekstvak 2"/>
          <p:cNvSpPr txBox="1"/>
          <p:nvPr/>
        </p:nvSpPr>
        <p:spPr>
          <a:xfrm>
            <a:off x="253564" y="1473037"/>
            <a:ext cx="337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Wel of geen envelop. Envelop is van origine het </a:t>
            </a:r>
            <a:r>
              <a:rPr lang="nl-NL" dirty="0" err="1" smtClean="0"/>
              <a:t>phopholipide</a:t>
            </a:r>
            <a:r>
              <a:rPr lang="nl-NL" dirty="0" smtClean="0"/>
              <a:t> membraan van de gastheercel, en bevat membraaneiwitten van de gastheer en eiwitten van het virus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47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poll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756995" y="2729915"/>
            <a:ext cx="4052906" cy="3420803"/>
          </a:xfrm>
        </p:spPr>
      </p:pic>
      <p:pic>
        <p:nvPicPr>
          <p:cNvPr id="5" name="Picture 4" descr="Tevenphage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4064" y="341720"/>
            <a:ext cx="2175837" cy="21677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0987" y="121298"/>
            <a:ext cx="6383077" cy="125030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Structuur van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virussen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6058187" y="6186474"/>
            <a:ext cx="202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Apollo, maanlander</a:t>
            </a:r>
            <a:endParaRPr lang="en-GB" dirty="0"/>
          </a:p>
        </p:txBody>
      </p:sp>
      <p:pic>
        <p:nvPicPr>
          <p:cNvPr id="7" name="Picture 2" descr="18_02VirusBactAnimalCell_L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586" y="1813545"/>
            <a:ext cx="4113781" cy="4596403"/>
          </a:xfrm>
          <a:prstGeom prst="rect">
            <a:avLst/>
          </a:prstGeom>
          <a:noFill/>
          <a:ln/>
        </p:spPr>
      </p:pic>
      <p:sp>
        <p:nvSpPr>
          <p:cNvPr id="8" name="Tekstvak 7"/>
          <p:cNvSpPr txBox="1"/>
          <p:nvPr/>
        </p:nvSpPr>
        <p:spPr>
          <a:xfrm>
            <a:off x="376586" y="1407906"/>
            <a:ext cx="336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Vergelijking groottes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873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4963" y="-25907"/>
            <a:ext cx="5915000" cy="7109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Structuur van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virussen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963" y="532814"/>
            <a:ext cx="8431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Schematisch versus </a:t>
            </a:r>
            <a:r>
              <a:rPr lang="nl-NL" sz="2400" dirty="0" smtClean="0"/>
              <a:t>(Elektronen) Microscoop</a:t>
            </a:r>
            <a:endParaRPr lang="en-GB" sz="2400" dirty="0"/>
          </a:p>
          <a:p>
            <a:endParaRPr lang="en-GB" sz="24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211580"/>
            <a:ext cx="8250936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4350" y="1158875"/>
            <a:ext cx="8119110" cy="5403850"/>
          </a:xfrm>
        </p:spPr>
        <p:txBody>
          <a:bodyPr>
            <a:normAutofit fontScale="92500" lnSpcReduction="10000"/>
          </a:bodyPr>
          <a:lstStyle/>
          <a:p>
            <a:pPr marL="361950" indent="-361950">
              <a:buNone/>
            </a:pPr>
            <a:r>
              <a:rPr lang="nl-NL" dirty="0"/>
              <a:t>Genetisch materiaal van een virus codeert voor:</a:t>
            </a:r>
          </a:p>
          <a:p>
            <a:pPr marL="361950" indent="-361950"/>
            <a:r>
              <a:rPr lang="nl-NL" dirty="0"/>
              <a:t>onderdelen van het virus </a:t>
            </a:r>
          </a:p>
          <a:p>
            <a:pPr marL="361950" indent="-361950"/>
            <a:r>
              <a:rPr lang="nl-NL" dirty="0"/>
              <a:t>(waar nodig) enzymen voor het </a:t>
            </a:r>
            <a:r>
              <a:rPr lang="nl-NL" dirty="0" smtClean="0"/>
              <a:t>repliceren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Maar virussen:</a:t>
            </a:r>
            <a:endParaRPr lang="nl-NL" dirty="0"/>
          </a:p>
          <a:p>
            <a:pPr marL="361950" indent="-361950"/>
            <a:r>
              <a:rPr lang="nl-NL" dirty="0" smtClean="0"/>
              <a:t>Kunnen </a:t>
            </a:r>
            <a:r>
              <a:rPr lang="nl-NL" dirty="0"/>
              <a:t>niet zelf repliceren</a:t>
            </a:r>
          </a:p>
          <a:p>
            <a:pPr marL="361950" indent="-361950"/>
            <a:r>
              <a:rPr lang="nl-NL" dirty="0" err="1" smtClean="0"/>
              <a:t>Metaboliseren</a:t>
            </a:r>
            <a:r>
              <a:rPr lang="nl-NL" dirty="0" smtClean="0"/>
              <a:t> zelf niet</a:t>
            </a:r>
          </a:p>
          <a:p>
            <a:pPr marL="361950" indent="-361950"/>
            <a:r>
              <a:rPr lang="nl-NL" dirty="0" smtClean="0"/>
              <a:t>Gebruiken de machinerie van een specifieke gastheer (</a:t>
            </a:r>
            <a:r>
              <a:rPr lang="nl-NL" b="1" dirty="0" smtClean="0"/>
              <a:t>host</a:t>
            </a:r>
            <a:r>
              <a:rPr lang="nl-NL" dirty="0" smtClean="0"/>
              <a:t>) voor replicatie en metabolisme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Receptor eiwitten gepresenteerd door gastheer worden herkent door eiwitten op het virus (“</a:t>
            </a:r>
            <a:r>
              <a:rPr lang="nl-NL" dirty="0" err="1" smtClean="0"/>
              <a:t>lock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”), (bio 4)</a:t>
            </a:r>
          </a:p>
          <a:p>
            <a:pPr marL="361950" indent="-361950"/>
            <a:endParaRPr lang="nl-N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9101" y="300218"/>
            <a:ext cx="8568813" cy="68085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“</a:t>
            </a:r>
            <a:r>
              <a:rPr lang="nl-NL" sz="3600" b="1" dirty="0" err="1" smtClean="0">
                <a:solidFill>
                  <a:srgbClr val="FF6600"/>
                </a:solidFill>
                <a:latin typeface="+mn-lt"/>
              </a:rPr>
              <a:t>Viruses</a:t>
            </a:r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 lead a kind of </a:t>
            </a:r>
            <a:r>
              <a:rPr lang="nl-NL" sz="3600" b="1" dirty="0" err="1" smtClean="0">
                <a:solidFill>
                  <a:srgbClr val="FF6600"/>
                </a:solidFill>
                <a:latin typeface="+mn-lt"/>
              </a:rPr>
              <a:t>borrowed</a:t>
            </a:r>
            <a:r>
              <a:rPr lang="nl-NL" sz="3600" b="1" dirty="0" smtClean="0">
                <a:solidFill>
                  <a:srgbClr val="FF6600"/>
                </a:solidFill>
                <a:latin typeface="+mn-lt"/>
              </a:rPr>
              <a:t> life”</a:t>
            </a:r>
            <a:endParaRPr lang="nl-NL" sz="3600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50270" y="447487"/>
            <a:ext cx="2141219" cy="12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4DF52CD1518440A9410417543192CF" ma:contentTypeVersion="13" ma:contentTypeDescription="Een nieuw document maken." ma:contentTypeScope="" ma:versionID="6623810828cf40610afd7850fef94593">
  <xsd:schema xmlns:xsd="http://www.w3.org/2001/XMLSchema" xmlns:xs="http://www.w3.org/2001/XMLSchema" xmlns:p="http://schemas.microsoft.com/office/2006/metadata/properties" xmlns:ns3="d665bda0-32f6-4388-bc96-c7f43a2006b3" xmlns:ns4="41d31240-3f9b-4160-aa9d-7e114304e6cc" targetNamespace="http://schemas.microsoft.com/office/2006/metadata/properties" ma:root="true" ma:fieldsID="d13282a2caa9bf1d53a00b792cf11d15" ns3:_="" ns4:_="">
    <xsd:import namespace="d665bda0-32f6-4388-bc96-c7f43a2006b3"/>
    <xsd:import namespace="41d31240-3f9b-4160-aa9d-7e114304e6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bda0-32f6-4388-bc96-c7f43a200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31240-3f9b-4160-aa9d-7e114304e6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05127C-F242-4076-8F72-3C99AC8B85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5bda0-32f6-4388-bc96-c7f43a2006b3"/>
    <ds:schemaRef ds:uri="41d31240-3f9b-4160-aa9d-7e114304e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F08B4A-DF62-4975-BCBB-FD39EC6C758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41d31240-3f9b-4160-aa9d-7e114304e6cc"/>
    <ds:schemaRef ds:uri="http://purl.org/dc/elements/1.1/"/>
    <ds:schemaRef ds:uri="http://schemas.microsoft.com/office/2006/metadata/properties"/>
    <ds:schemaRef ds:uri="d665bda0-32f6-4388-bc96-c7f43a2006b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E81C6E7-B601-4A38-868B-3509E6CD04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15054</TotalTime>
  <Words>1984</Words>
  <Application>Microsoft Office PowerPoint</Application>
  <PresentationFormat>Diavoorstelling (4:3)</PresentationFormat>
  <Paragraphs>307</Paragraphs>
  <Slides>33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Wingdings 2</vt:lpstr>
      <vt:lpstr>Kantoorthema</vt:lpstr>
      <vt:lpstr>Biologie 3 – les 12 </vt:lpstr>
      <vt:lpstr>Lesmateriaal Biologie 3</vt:lpstr>
      <vt:lpstr>Leerdoelen Hoofdstuk 26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Virussen in dieren (waaronder mensen)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Biologie 3 – les 2</dc:title>
  <dc:creator>PETER BUMA</dc:creator>
  <cp:lastModifiedBy>Pool WA, Wietske</cp:lastModifiedBy>
  <cp:revision>447</cp:revision>
  <cp:lastPrinted>2019-04-02T14:21:46Z</cp:lastPrinted>
  <dcterms:created xsi:type="dcterms:W3CDTF">2019-01-24T11:02:25Z</dcterms:created>
  <dcterms:modified xsi:type="dcterms:W3CDTF">2021-03-25T13:04:48Z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0x010100FD4DF52CD1518440A9410417543192CF</vt:lpwstr>
  </property>
</Properties>
</file>